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5" r:id="rId1"/>
  </p:sldMasterIdLst>
  <p:notesMasterIdLst>
    <p:notesMasterId r:id="rId44"/>
  </p:notesMasterIdLst>
  <p:handoutMasterIdLst>
    <p:handoutMasterId r:id="rId45"/>
  </p:handoutMasterIdLst>
  <p:sldIdLst>
    <p:sldId id="256" r:id="rId2"/>
    <p:sldId id="323" r:id="rId3"/>
    <p:sldId id="268" r:id="rId4"/>
    <p:sldId id="265" r:id="rId5"/>
    <p:sldId id="266" r:id="rId6"/>
    <p:sldId id="270" r:id="rId7"/>
    <p:sldId id="292" r:id="rId8"/>
    <p:sldId id="318" r:id="rId9"/>
    <p:sldId id="319" r:id="rId10"/>
    <p:sldId id="320" r:id="rId11"/>
    <p:sldId id="321" r:id="rId12"/>
    <p:sldId id="322" r:id="rId13"/>
    <p:sldId id="269" r:id="rId14"/>
    <p:sldId id="271" r:id="rId15"/>
    <p:sldId id="324" r:id="rId16"/>
    <p:sldId id="273" r:id="rId17"/>
    <p:sldId id="274" r:id="rId18"/>
    <p:sldId id="275" r:id="rId19"/>
    <p:sldId id="272" r:id="rId20"/>
    <p:sldId id="276" r:id="rId21"/>
    <p:sldId id="277" r:id="rId22"/>
    <p:sldId id="278" r:id="rId23"/>
    <p:sldId id="279" r:id="rId24"/>
    <p:sldId id="281" r:id="rId25"/>
    <p:sldId id="282" r:id="rId26"/>
    <p:sldId id="285" r:id="rId27"/>
    <p:sldId id="286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287" r:id="rId37"/>
    <p:sldId id="288" r:id="rId38"/>
    <p:sldId id="289" r:id="rId39"/>
    <p:sldId id="290" r:id="rId40"/>
    <p:sldId id="297" r:id="rId41"/>
    <p:sldId id="298" r:id="rId42"/>
    <p:sldId id="300" r:id="rId43"/>
  </p:sldIdLst>
  <p:sldSz cx="9144000" cy="6858000" type="screen4x3"/>
  <p:notesSz cx="6888163" cy="100203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FF3300"/>
    <a:srgbClr val="FFFF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26" autoAdjust="0"/>
  </p:normalViewPr>
  <p:slideViewPr>
    <p:cSldViewPr>
      <p:cViewPr varScale="1">
        <p:scale>
          <a:sx n="54" d="100"/>
          <a:sy n="54" d="100"/>
        </p:scale>
        <p:origin x="-442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45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t" anchorCtr="0" compatLnSpc="1">
            <a:prstTxWarp prst="textNoShape">
              <a:avLst/>
            </a:prstTxWarp>
          </a:bodyPr>
          <a:lstStyle>
            <a:lvl1pPr defTabSz="966788">
              <a:defRPr sz="1300" smtClean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2075" y="0"/>
            <a:ext cx="29845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85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17063"/>
            <a:ext cx="29845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b" anchorCtr="0" compatLnSpc="1">
            <a:prstTxWarp prst="textNoShape">
              <a:avLst/>
            </a:prstTxWarp>
          </a:bodyPr>
          <a:lstStyle>
            <a:lvl1pPr defTabSz="966788">
              <a:defRPr sz="1300" smtClean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2075" y="9517063"/>
            <a:ext cx="29845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fld id="{7AC66ED0-4C3E-4C95-A448-FD176CAF739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352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45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t" anchorCtr="0" compatLnSpc="1">
            <a:prstTxWarp prst="textNoShape">
              <a:avLst/>
            </a:prstTxWarp>
          </a:bodyPr>
          <a:lstStyle>
            <a:lvl1pPr defTabSz="966788">
              <a:defRPr sz="1300" smtClean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2075" y="0"/>
            <a:ext cx="29845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9800" y="750888"/>
            <a:ext cx="5010150" cy="37576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975" y="4759325"/>
            <a:ext cx="5510213" cy="451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 smtClean="0"/>
              <a:t>Click to edit Master text styles</a:t>
            </a:r>
          </a:p>
          <a:p>
            <a:pPr lvl="1"/>
            <a:r>
              <a:rPr lang="pt-BR" noProof="0" smtClean="0"/>
              <a:t>Second level</a:t>
            </a:r>
          </a:p>
          <a:p>
            <a:pPr lvl="2"/>
            <a:r>
              <a:rPr lang="pt-BR" noProof="0" smtClean="0"/>
              <a:t>Third level</a:t>
            </a:r>
          </a:p>
          <a:p>
            <a:pPr lvl="3"/>
            <a:r>
              <a:rPr lang="pt-BR" noProof="0" smtClean="0"/>
              <a:t>Fourth level</a:t>
            </a:r>
          </a:p>
          <a:p>
            <a:pPr lvl="4"/>
            <a:r>
              <a:rPr lang="pt-BR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17063"/>
            <a:ext cx="29845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b" anchorCtr="0" compatLnSpc="1">
            <a:prstTxWarp prst="textNoShape">
              <a:avLst/>
            </a:prstTxWarp>
          </a:bodyPr>
          <a:lstStyle>
            <a:lvl1pPr defTabSz="966788">
              <a:defRPr sz="1300" smtClean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2075" y="9517063"/>
            <a:ext cx="29845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fld id="{DF8403D9-D988-4AE8-BFEC-3CBA87992744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73082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7165B-076B-4E6A-9ECE-2EF27DD95E6F}" type="slidenum">
              <a:rPr lang="pt-BR"/>
              <a:pPr/>
              <a:t>1</a:t>
            </a:fld>
            <a:endParaRPr lang="pt-BR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8403D9-D988-4AE8-BFEC-3CBA87992744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pt-BR" sz="240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 sz="2400">
                  <a:latin typeface="Times New Roman" pitchFamily="18" charset="0"/>
                </a:endParaRPr>
              </a:p>
            </p:txBody>
          </p:sp>
        </p:grpSp>
      </p:grpSp>
      <p:pic>
        <p:nvPicPr>
          <p:cNvPr id="18" name="Picture 2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0767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738" y="0"/>
            <a:ext cx="5148262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3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31200" y="5464175"/>
            <a:ext cx="812800" cy="139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5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1845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000"/>
            </a:lvl1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21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2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23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B5606BA-2385-4439-AD98-C44EB408079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921666-8DEC-4A90-A05A-FD7706605E4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08650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08650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1149B-5762-465C-8951-BBA0ED5A6E1D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ítulo, conteúd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11213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12875"/>
            <a:ext cx="4038600" cy="4752975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648200" y="1412875"/>
            <a:ext cx="4038600" cy="4752975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3A4D2-8C05-401C-A4C1-274F712F04C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ítulo 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11213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Gráfico 2"/>
          <p:cNvSpPr>
            <a:spLocks noGrp="1"/>
          </p:cNvSpPr>
          <p:nvPr>
            <p:ph type="chart" idx="1"/>
          </p:nvPr>
        </p:nvSpPr>
        <p:spPr>
          <a:xfrm>
            <a:off x="457200" y="1412875"/>
            <a:ext cx="8229600" cy="4752975"/>
          </a:xfrm>
        </p:spPr>
        <p:txBody>
          <a:bodyPr/>
          <a:lstStyle/>
          <a:p>
            <a:pPr lvl="0"/>
            <a:r>
              <a:rPr lang="pt-BR" noProof="0" smtClean="0"/>
              <a:t>Clique no ícone para adicionar gráfico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CD0F5-167E-411F-8439-D79E25B86F1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11213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412875"/>
            <a:ext cx="4038600" cy="4752975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038600" cy="4752975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D7DC8E-0806-4FE6-AA5A-79131FD041C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667609-701D-4468-8096-3EBE43D4ACA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AE4AD7-D636-4496-8522-F947E82C42A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12875"/>
            <a:ext cx="40386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03860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B2CAD-753B-4967-ACF7-1430425E160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F51C0-9C4E-41C9-9C73-CCC95E1EF12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3D2F56-D30C-45AE-9A50-9C46FD26B1C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615B69-7EBC-4022-9B69-AF6D5C48B15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A9CFB4-4DD0-4843-A41F-3CA60B66DFF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 smtClean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0B92EC-559D-4248-AF3C-5E8034A1D0A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000" smtClean="0"/>
            </a:lvl1pPr>
          </a:lstStyle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 Black" pitchFamily="34" charset="0"/>
              </a:defRPr>
            </a:lvl1pPr>
          </a:lstStyle>
          <a:p>
            <a:pPr>
              <a:defRPr/>
            </a:pPr>
            <a:fld id="{1B39DFF1-A2D5-4678-A7D5-25005A19C99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grpSp>
        <p:nvGrpSpPr>
          <p:cNvPr id="2052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7413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pt-BR" sz="2400">
                <a:latin typeface="Times New Roman" pitchFamily="18" charset="0"/>
              </a:endParaRPr>
            </a:p>
          </p:txBody>
        </p:sp>
        <p:sp>
          <p:nvSpPr>
            <p:cNvPr id="17414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>
                <a:latin typeface="Times New Roman" pitchFamily="18" charset="0"/>
              </a:endParaRPr>
            </a:p>
          </p:txBody>
        </p:sp>
        <p:sp>
          <p:nvSpPr>
            <p:cNvPr id="17415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>
                <a:solidFill>
                  <a:schemeClr val="hlink"/>
                </a:solidFill>
              </a:endParaRPr>
            </a:p>
          </p:txBody>
        </p:sp>
        <p:sp>
          <p:nvSpPr>
            <p:cNvPr id="17416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>
                <a:solidFill>
                  <a:schemeClr val="hlink"/>
                </a:solidFill>
              </a:endParaRPr>
            </a:p>
          </p:txBody>
        </p:sp>
        <p:sp>
          <p:nvSpPr>
            <p:cNvPr id="17417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>
                <a:solidFill>
                  <a:schemeClr val="accent2"/>
                </a:solidFill>
              </a:endParaRPr>
            </a:p>
          </p:txBody>
        </p:sp>
        <p:sp>
          <p:nvSpPr>
            <p:cNvPr id="17418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>
                <a:solidFill>
                  <a:schemeClr val="hlink"/>
                </a:solidFill>
              </a:endParaRPr>
            </a:p>
          </p:txBody>
        </p:sp>
        <p:sp>
          <p:nvSpPr>
            <p:cNvPr id="17419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>
                <a:latin typeface="Times New Roman" pitchFamily="18" charset="0"/>
              </a:endParaRPr>
            </a:p>
          </p:txBody>
        </p:sp>
        <p:sp>
          <p:nvSpPr>
            <p:cNvPr id="17420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>
                <a:solidFill>
                  <a:schemeClr val="accent2"/>
                </a:solidFill>
              </a:endParaRPr>
            </a:p>
          </p:txBody>
        </p:sp>
        <p:sp>
          <p:nvSpPr>
            <p:cNvPr id="17421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>
                <a:solidFill>
                  <a:schemeClr val="accent2"/>
                </a:solidFill>
              </a:endParaRPr>
            </a:p>
          </p:txBody>
        </p:sp>
      </p:grpSp>
      <p:sp>
        <p:nvSpPr>
          <p:cNvPr id="205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2054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2875"/>
            <a:ext cx="82296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1742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pt-BR" dirty="0"/>
          </a:p>
        </p:txBody>
      </p:sp>
      <p:pic>
        <p:nvPicPr>
          <p:cNvPr id="2056" name="Picture 1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675688" y="6121400"/>
            <a:ext cx="361950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684213" y="136525"/>
            <a:ext cx="29606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200" b="1">
                <a:solidFill>
                  <a:schemeClr val="bg1"/>
                </a:solidFill>
                <a:latin typeface="Verdana" pitchFamily="34" charset="0"/>
              </a:rPr>
              <a:t>Instituto de Computação – UFAL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YouTube%20-%20Make%20the%20Future%20-%20A%20Career%20in%20Computer%20Science.flv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jaime@ccen.ufal.b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tes.google.com/site/ldsicufal/disciplinas/programao_i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pt-BR" dirty="0" smtClean="0"/>
              <a:t>Programação I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pt-BR" sz="2600" dirty="0" smtClean="0"/>
              <a:t>Prof. Rodrigo Paes</a:t>
            </a:r>
          </a:p>
          <a:p>
            <a:pPr eaLnBrk="1" hangingPunct="1">
              <a:lnSpc>
                <a:spcPct val="90000"/>
              </a:lnSpc>
            </a:pPr>
            <a:endParaRPr lang="pt-BR" sz="2600" dirty="0" smtClean="0"/>
          </a:p>
          <a:p>
            <a:pPr eaLnBrk="1" hangingPunct="1">
              <a:lnSpc>
                <a:spcPct val="90000"/>
              </a:lnSpc>
            </a:pPr>
            <a:endParaRPr lang="pt-BR" sz="2600" dirty="0" smtClean="0"/>
          </a:p>
          <a:p>
            <a:pPr eaLnBrk="1" hangingPunct="1">
              <a:lnSpc>
                <a:spcPct val="90000"/>
              </a:lnSpc>
            </a:pPr>
            <a:r>
              <a:rPr lang="en-US" sz="1700" dirty="0" smtClean="0"/>
              <a:t>rodrigo@ic.ufal.br</a:t>
            </a:r>
            <a:endParaRPr lang="pt-BR" sz="17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programar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ser </a:t>
            </a:r>
            <a:r>
              <a:rPr lang="en-US" dirty="0" err="1" smtClean="0"/>
              <a:t>divertido</a:t>
            </a:r>
            <a:r>
              <a:rPr lang="en-US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é um </a:t>
            </a:r>
            <a:r>
              <a:rPr lang="en-US" dirty="0" err="1" smtClean="0"/>
              <a:t>prazer</a:t>
            </a:r>
            <a:r>
              <a:rPr lang="en-US" dirty="0" smtClean="0"/>
              <a:t> </a:t>
            </a:r>
            <a:r>
              <a:rPr lang="en-US" dirty="0" err="1" smtClean="0"/>
              <a:t>fazer</a:t>
            </a:r>
            <a:r>
              <a:rPr lang="en-US" dirty="0" smtClean="0"/>
              <a:t> </a:t>
            </a:r>
            <a:r>
              <a:rPr lang="en-US" dirty="0" err="1" smtClean="0"/>
              <a:t>algo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é </a:t>
            </a:r>
            <a:r>
              <a:rPr lang="en-US" dirty="0" err="1" smtClean="0"/>
              <a:t>util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as </a:t>
            </a:r>
            <a:r>
              <a:rPr lang="en-US" dirty="0" err="1" smtClean="0"/>
              <a:t>pessoas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132856"/>
            <a:ext cx="1677420" cy="1548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288" y="2204864"/>
            <a:ext cx="1649183" cy="2154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/>
          <a:srcRect r="18940"/>
          <a:stretch>
            <a:fillRect/>
          </a:stretch>
        </p:blipFill>
        <p:spPr bwMode="auto">
          <a:xfrm>
            <a:off x="611560" y="2780928"/>
            <a:ext cx="3690189" cy="2142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75656" y="4005064"/>
            <a:ext cx="4336952" cy="196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0112" y="4293096"/>
            <a:ext cx="2571074" cy="2056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programar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ser </a:t>
            </a:r>
            <a:r>
              <a:rPr lang="en-US" dirty="0" err="1" smtClean="0"/>
              <a:t>divertido</a:t>
            </a:r>
            <a:r>
              <a:rPr lang="en-US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Somos</a:t>
            </a:r>
            <a:r>
              <a:rPr lang="en-US" dirty="0" smtClean="0"/>
              <a:t> </a:t>
            </a:r>
            <a:r>
              <a:rPr lang="en-US" dirty="0" err="1" smtClean="0"/>
              <a:t>desafiados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problemas</a:t>
            </a:r>
            <a:r>
              <a:rPr lang="en-US" dirty="0" smtClean="0"/>
              <a:t> </a:t>
            </a:r>
            <a:r>
              <a:rPr lang="en-US" dirty="0" err="1" smtClean="0"/>
              <a:t>interessantes</a:t>
            </a:r>
            <a:r>
              <a:rPr lang="en-US" dirty="0" smtClean="0"/>
              <a:t> a </a:t>
            </a:r>
            <a:r>
              <a:rPr lang="en-US" dirty="0" err="1" smtClean="0"/>
              <a:t>todo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2204864"/>
            <a:ext cx="2863205" cy="2176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2492896"/>
            <a:ext cx="3101136" cy="2749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1880" y="4005064"/>
            <a:ext cx="3089297" cy="2415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programar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ser </a:t>
            </a:r>
            <a:r>
              <a:rPr lang="en-US" dirty="0" err="1" smtClean="0"/>
              <a:t>divertido</a:t>
            </a:r>
            <a:r>
              <a:rPr lang="en-US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Estamos</a:t>
            </a:r>
            <a:r>
              <a:rPr lang="en-US" dirty="0" smtClean="0"/>
              <a:t> </a:t>
            </a:r>
            <a:r>
              <a:rPr lang="en-US" dirty="0" err="1" smtClean="0"/>
              <a:t>sempre</a:t>
            </a:r>
            <a:r>
              <a:rPr lang="en-US" dirty="0" smtClean="0"/>
              <a:t> </a:t>
            </a:r>
            <a:r>
              <a:rPr lang="en-US" dirty="0" err="1" smtClean="0"/>
              <a:t>aprendendo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2060848"/>
            <a:ext cx="3245346" cy="2434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2060848"/>
            <a:ext cx="3803915" cy="2139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7704" y="4221088"/>
            <a:ext cx="2736304" cy="204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Conceitos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pt-BR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Organização básica de um computador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Unidade de Entrada</a:t>
            </a:r>
          </a:p>
          <a:p>
            <a:r>
              <a:rPr lang="pt-BR" smtClean="0"/>
              <a:t>Unidade de Saída</a:t>
            </a:r>
          </a:p>
          <a:p>
            <a:r>
              <a:rPr lang="pt-BR" smtClean="0"/>
              <a:t>Processador</a:t>
            </a:r>
          </a:p>
          <a:p>
            <a:r>
              <a:rPr lang="pt-BR" smtClean="0"/>
              <a:t>Memória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0430" y="2571744"/>
            <a:ext cx="4876800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28860" y="3429000"/>
            <a:ext cx="1047744" cy="948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868" y="4071942"/>
            <a:ext cx="993026" cy="700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9423" y="1071546"/>
            <a:ext cx="1994577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72132" y="5643578"/>
            <a:ext cx="1617464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86644" y="5500702"/>
            <a:ext cx="1062036" cy="1125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143900" y="4643446"/>
            <a:ext cx="714365" cy="714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6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28596" y="3643314"/>
            <a:ext cx="1519508" cy="2209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Sequência</a:t>
            </a:r>
            <a:r>
              <a:rPr lang="en-US" dirty="0" smtClean="0"/>
              <a:t> de </a:t>
            </a:r>
            <a:r>
              <a:rPr lang="en-US" dirty="0" err="1" smtClean="0"/>
              <a:t>instruções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2564904"/>
            <a:ext cx="4876800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CaixaDeTexto 6"/>
          <p:cNvSpPr txBox="1"/>
          <p:nvPr/>
        </p:nvSpPr>
        <p:spPr>
          <a:xfrm>
            <a:off x="6831372" y="2780928"/>
            <a:ext cx="154401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Instrução</a:t>
            </a:r>
            <a:r>
              <a:rPr lang="en-US" b="1" dirty="0" smtClean="0"/>
              <a:t> 01</a:t>
            </a:r>
          </a:p>
          <a:p>
            <a:pPr algn="ctr"/>
            <a:r>
              <a:rPr lang="en-US" b="1" dirty="0" err="1" smtClean="0"/>
              <a:t>Instrução</a:t>
            </a:r>
            <a:r>
              <a:rPr lang="en-US" b="1" dirty="0" smtClean="0"/>
              <a:t> 02</a:t>
            </a:r>
          </a:p>
          <a:p>
            <a:pPr algn="ctr"/>
            <a:r>
              <a:rPr lang="en-US" b="1" dirty="0" err="1" smtClean="0"/>
              <a:t>Instrução</a:t>
            </a:r>
            <a:r>
              <a:rPr lang="en-US" b="1" dirty="0" smtClean="0"/>
              <a:t> 03</a:t>
            </a:r>
          </a:p>
          <a:p>
            <a:pPr algn="ctr"/>
            <a:r>
              <a:rPr lang="en-US" b="1" dirty="0" smtClean="0"/>
              <a:t>.</a:t>
            </a:r>
          </a:p>
          <a:p>
            <a:pPr algn="ctr"/>
            <a:r>
              <a:rPr lang="en-US" b="1" dirty="0" smtClean="0"/>
              <a:t>.</a:t>
            </a:r>
          </a:p>
          <a:p>
            <a:pPr algn="ctr"/>
            <a:r>
              <a:rPr lang="en-US" b="1" dirty="0" smtClean="0"/>
              <a:t>.</a:t>
            </a:r>
          </a:p>
          <a:p>
            <a:pPr algn="ctr"/>
            <a:r>
              <a:rPr lang="en-US" b="1" dirty="0" err="1" smtClean="0"/>
              <a:t>Instrução</a:t>
            </a:r>
            <a:r>
              <a:rPr lang="en-US" b="1" dirty="0" smtClean="0"/>
              <a:t> n</a:t>
            </a:r>
            <a:endParaRPr lang="pt-BR" b="1" dirty="0"/>
          </a:p>
        </p:txBody>
      </p:sp>
      <p:cxnSp>
        <p:nvCxnSpPr>
          <p:cNvPr id="9" name="Conector de seta reta 8"/>
          <p:cNvCxnSpPr/>
          <p:nvPr/>
        </p:nvCxnSpPr>
        <p:spPr>
          <a:xfrm rot="10800000">
            <a:off x="5868144" y="3140968"/>
            <a:ext cx="864096" cy="14401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/>
          <p:cNvSpPr/>
          <p:nvPr/>
        </p:nvSpPr>
        <p:spPr>
          <a:xfrm>
            <a:off x="5652120" y="5157192"/>
            <a:ext cx="864096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</a:t>
            </a:r>
            <a:endParaRPr lang="pt-BR" dirty="0"/>
          </a:p>
        </p:txBody>
      </p:sp>
      <p:cxnSp>
        <p:nvCxnSpPr>
          <p:cNvPr id="12" name="Conector de seta reta 11"/>
          <p:cNvCxnSpPr/>
          <p:nvPr/>
        </p:nvCxnSpPr>
        <p:spPr>
          <a:xfrm rot="5400000" flipH="1" flipV="1">
            <a:off x="5436096" y="3645024"/>
            <a:ext cx="2016224" cy="86409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programas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conhece</a:t>
            </a:r>
            <a:r>
              <a:rPr lang="en-US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Games</a:t>
            </a:r>
          </a:p>
          <a:p>
            <a:r>
              <a:rPr lang="en-US" dirty="0" err="1" smtClean="0"/>
              <a:t>Editores</a:t>
            </a:r>
            <a:r>
              <a:rPr lang="en-US" dirty="0" smtClean="0"/>
              <a:t> de </a:t>
            </a:r>
            <a:r>
              <a:rPr lang="en-US" dirty="0" err="1" smtClean="0"/>
              <a:t>Texto</a:t>
            </a:r>
            <a:endParaRPr lang="en-US" dirty="0" smtClean="0"/>
          </a:p>
          <a:p>
            <a:r>
              <a:rPr lang="en-US" dirty="0" smtClean="0"/>
              <a:t>Internet Banking</a:t>
            </a:r>
          </a:p>
          <a:p>
            <a:r>
              <a:rPr lang="en-US" dirty="0" smtClean="0"/>
              <a:t>Paint</a:t>
            </a:r>
            <a:endParaRPr lang="en-US" dirty="0" smtClean="0"/>
          </a:p>
          <a:p>
            <a:r>
              <a:rPr lang="en-US" dirty="0" smtClean="0"/>
              <a:t>Software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celulares</a:t>
            </a:r>
            <a:endParaRPr lang="en-US" dirty="0" smtClean="0"/>
          </a:p>
          <a:p>
            <a:r>
              <a:rPr lang="en-US" dirty="0" smtClean="0"/>
              <a:t>Facebook</a:t>
            </a:r>
          </a:p>
          <a:p>
            <a:r>
              <a:rPr lang="en-US" dirty="0" smtClean="0"/>
              <a:t>Google+</a:t>
            </a:r>
          </a:p>
          <a:p>
            <a:r>
              <a:rPr lang="en-US" dirty="0" smtClean="0"/>
              <a:t>Messenger</a:t>
            </a:r>
          </a:p>
          <a:p>
            <a:r>
              <a:rPr lang="en-US" dirty="0" smtClean="0"/>
              <a:t>…</a:t>
            </a:r>
          </a:p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Alguma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se </a:t>
            </a:r>
            <a:r>
              <a:rPr lang="en-US" dirty="0" err="1" smtClean="0"/>
              <a:t>preocupou</a:t>
            </a:r>
            <a:r>
              <a:rPr lang="en-US" dirty="0" smtClean="0"/>
              <a:t> com …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paintbrush </a:t>
            </a:r>
            <a:r>
              <a:rPr lang="en-US" dirty="0" err="1" smtClean="0"/>
              <a:t>quando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clica</a:t>
            </a:r>
            <a:r>
              <a:rPr lang="en-US" dirty="0" smtClean="0"/>
              <a:t> no </a:t>
            </a:r>
            <a:r>
              <a:rPr lang="en-US" dirty="0" err="1" smtClean="0"/>
              <a:t>lápis</a:t>
            </a:r>
            <a:r>
              <a:rPr lang="en-US" dirty="0" smtClean="0"/>
              <a:t> …</a:t>
            </a:r>
          </a:p>
          <a:p>
            <a:pPr lvl="1"/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ele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toca</a:t>
            </a:r>
            <a:r>
              <a:rPr lang="en-US" dirty="0" smtClean="0"/>
              <a:t> um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invés</a:t>
            </a:r>
            <a:r>
              <a:rPr lang="en-US" dirty="0" smtClean="0"/>
              <a:t> de </a:t>
            </a:r>
            <a:r>
              <a:rPr lang="en-US" dirty="0" err="1" smtClean="0"/>
              <a:t>mudar</a:t>
            </a:r>
            <a:r>
              <a:rPr lang="en-US" dirty="0" smtClean="0"/>
              <a:t> o cursor do mouse?</a:t>
            </a:r>
          </a:p>
          <a:p>
            <a:r>
              <a:rPr lang="en-US" dirty="0" smtClean="0"/>
              <a:t>No </a:t>
            </a:r>
            <a:r>
              <a:rPr lang="en-US" dirty="0" err="1" smtClean="0"/>
              <a:t>powerpoint</a:t>
            </a:r>
            <a:endParaRPr lang="en-US" dirty="0" smtClean="0"/>
          </a:p>
          <a:p>
            <a:pPr lvl="1"/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clicar</a:t>
            </a:r>
            <a:r>
              <a:rPr lang="en-US" dirty="0" smtClean="0"/>
              <a:t> com o mouse,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ele</a:t>
            </a:r>
            <a:r>
              <a:rPr lang="en-US" dirty="0" smtClean="0"/>
              <a:t> </a:t>
            </a:r>
            <a:r>
              <a:rPr lang="en-US" dirty="0" err="1" smtClean="0"/>
              <a:t>muda</a:t>
            </a:r>
            <a:r>
              <a:rPr lang="en-US" dirty="0" smtClean="0"/>
              <a:t> de slide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invés</a:t>
            </a:r>
            <a:r>
              <a:rPr lang="en-US" dirty="0" smtClean="0"/>
              <a:t> de </a:t>
            </a:r>
            <a:r>
              <a:rPr lang="en-US" dirty="0" err="1" smtClean="0"/>
              <a:t>encerrar</a:t>
            </a:r>
            <a:r>
              <a:rPr lang="en-US" dirty="0" smtClean="0"/>
              <a:t> a </a:t>
            </a:r>
            <a:r>
              <a:rPr lang="en-US" dirty="0" err="1" smtClean="0"/>
              <a:t>apresentação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já</a:t>
            </a:r>
            <a:r>
              <a:rPr lang="en-US" dirty="0" smtClean="0"/>
              <a:t> se </a:t>
            </a:r>
            <a:r>
              <a:rPr lang="en-US" dirty="0" err="1" smtClean="0"/>
              <a:t>preocupou</a:t>
            </a:r>
            <a:r>
              <a:rPr lang="en-US" dirty="0" smtClean="0"/>
              <a:t> com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detalhes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arquitetura</a:t>
            </a:r>
            <a:r>
              <a:rPr lang="en-US" dirty="0" smtClean="0"/>
              <a:t> do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computador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rodar</a:t>
            </a:r>
            <a:r>
              <a:rPr lang="en-US" dirty="0" smtClean="0"/>
              <a:t> o messenger?</a:t>
            </a:r>
          </a:p>
          <a:p>
            <a:endParaRPr lang="en-US" dirty="0" smtClean="0"/>
          </a:p>
          <a:p>
            <a:pPr lvl="1"/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Mas</a:t>
            </a:r>
            <a:r>
              <a:rPr lang="en-US" dirty="0" smtClean="0"/>
              <a:t> </a:t>
            </a:r>
            <a:r>
              <a:rPr lang="en-US" dirty="0" err="1" smtClean="0"/>
              <a:t>alguém</a:t>
            </a:r>
            <a:r>
              <a:rPr lang="en-US" dirty="0" smtClean="0"/>
              <a:t> se </a:t>
            </a:r>
            <a:r>
              <a:rPr lang="en-US" dirty="0" err="1" smtClean="0"/>
              <a:t>preocupou</a:t>
            </a:r>
            <a:r>
              <a:rPr lang="en-US" dirty="0" smtClean="0"/>
              <a:t> com </a:t>
            </a:r>
            <a:r>
              <a:rPr lang="en-US" dirty="0" err="1" smtClean="0"/>
              <a:t>isso</a:t>
            </a:r>
            <a:r>
              <a:rPr lang="en-US" dirty="0" smtClean="0"/>
              <a:t>!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875"/>
            <a:ext cx="5472122" cy="47529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 </a:t>
            </a:r>
            <a:r>
              <a:rPr lang="en-US" dirty="0" err="1" smtClean="0"/>
              <a:t>programador</a:t>
            </a:r>
            <a:r>
              <a:rPr lang="en-US" dirty="0" smtClean="0"/>
              <a:t> !!!</a:t>
            </a:r>
          </a:p>
          <a:p>
            <a:endParaRPr lang="en-US" dirty="0" smtClean="0"/>
          </a:p>
          <a:p>
            <a:r>
              <a:rPr lang="en-US" dirty="0" err="1" smtClean="0"/>
              <a:t>Programa</a:t>
            </a:r>
            <a:r>
              <a:rPr lang="en-US" dirty="0" smtClean="0"/>
              <a:t> de </a:t>
            </a:r>
            <a:r>
              <a:rPr lang="en-US" dirty="0" err="1" smtClean="0"/>
              <a:t>computador</a:t>
            </a:r>
            <a:r>
              <a:rPr lang="en-US" dirty="0" smtClean="0"/>
              <a:t> (software)</a:t>
            </a:r>
          </a:p>
          <a:p>
            <a:pPr lvl="1"/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instruções</a:t>
            </a:r>
            <a:endParaRPr lang="en-US" dirty="0" smtClean="0"/>
          </a:p>
          <a:p>
            <a:pPr lvl="1"/>
            <a:r>
              <a:rPr lang="en-US" dirty="0" err="1" smtClean="0"/>
              <a:t>Executadas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computador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seja</a:t>
            </a:r>
            <a:r>
              <a:rPr lang="en-US" dirty="0" smtClean="0"/>
              <a:t>, 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programador</a:t>
            </a:r>
            <a:r>
              <a:rPr lang="en-US" dirty="0" smtClean="0"/>
              <a:t> </a:t>
            </a:r>
            <a:r>
              <a:rPr lang="en-US" dirty="0" err="1" smtClean="0"/>
              <a:t>especifica</a:t>
            </a:r>
            <a:r>
              <a:rPr lang="en-US" dirty="0" smtClean="0"/>
              <a:t> as </a:t>
            </a:r>
            <a:r>
              <a:rPr lang="en-US" dirty="0" err="1" smtClean="0"/>
              <a:t>instruções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o </a:t>
            </a:r>
            <a:r>
              <a:rPr lang="en-US" dirty="0" err="1" smtClean="0"/>
              <a:t>computador</a:t>
            </a:r>
            <a:r>
              <a:rPr lang="en-US" dirty="0" smtClean="0"/>
              <a:t> </a:t>
            </a:r>
            <a:r>
              <a:rPr lang="en-US" dirty="0" err="1" smtClean="0"/>
              <a:t>deve</a:t>
            </a:r>
            <a:r>
              <a:rPr lang="en-US" dirty="0" smtClean="0"/>
              <a:t> </a:t>
            </a:r>
            <a:r>
              <a:rPr lang="en-US" dirty="0" err="1" smtClean="0"/>
              <a:t>executar</a:t>
            </a:r>
            <a:r>
              <a:rPr lang="en-US" dirty="0" smtClean="0"/>
              <a:t> !!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b="7499"/>
          <a:stretch>
            <a:fillRect/>
          </a:stretch>
        </p:blipFill>
        <p:spPr bwMode="auto">
          <a:xfrm>
            <a:off x="6000760" y="1643050"/>
            <a:ext cx="2638425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isso</a:t>
            </a:r>
            <a:r>
              <a:rPr lang="en-US" dirty="0" smtClean="0"/>
              <a:t>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Passo</a:t>
            </a:r>
            <a:r>
              <a:rPr lang="en-US" dirty="0" smtClean="0"/>
              <a:t> 1: </a:t>
            </a:r>
            <a:r>
              <a:rPr lang="en-US" dirty="0" err="1" smtClean="0"/>
              <a:t>Programador</a:t>
            </a:r>
            <a:r>
              <a:rPr lang="en-US" dirty="0" smtClean="0"/>
              <a:t> </a:t>
            </a:r>
            <a:r>
              <a:rPr lang="en-US" dirty="0" err="1" smtClean="0"/>
              <a:t>pensa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o software </a:t>
            </a:r>
            <a:r>
              <a:rPr lang="en-US" dirty="0" err="1" smtClean="0"/>
              <a:t>deve</a:t>
            </a:r>
            <a:r>
              <a:rPr lang="en-US" dirty="0" smtClean="0"/>
              <a:t> </a:t>
            </a:r>
            <a:r>
              <a:rPr lang="en-US" dirty="0" err="1" smtClean="0"/>
              <a:t>fucionar</a:t>
            </a:r>
            <a:endParaRPr lang="en-US" dirty="0" smtClean="0"/>
          </a:p>
          <a:p>
            <a:r>
              <a:rPr lang="en-US" dirty="0" err="1" smtClean="0"/>
              <a:t>Passo</a:t>
            </a:r>
            <a:r>
              <a:rPr lang="en-US" dirty="0" smtClean="0"/>
              <a:t> 2: </a:t>
            </a:r>
            <a:r>
              <a:rPr lang="en-US" dirty="0" err="1" smtClean="0"/>
              <a:t>Ele</a:t>
            </a:r>
            <a:r>
              <a:rPr lang="en-US" dirty="0" smtClean="0"/>
              <a:t> </a:t>
            </a:r>
            <a:r>
              <a:rPr lang="en-US" dirty="0" err="1" smtClean="0"/>
              <a:t>especifica</a:t>
            </a:r>
            <a:r>
              <a:rPr lang="en-US" dirty="0" smtClean="0"/>
              <a:t> o </a:t>
            </a:r>
            <a:r>
              <a:rPr lang="en-US" dirty="0" err="1" smtClean="0"/>
              <a:t>funcionamento</a:t>
            </a:r>
            <a:r>
              <a:rPr lang="en-US" dirty="0" smtClean="0"/>
              <a:t> do software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linguagem</a:t>
            </a:r>
            <a:r>
              <a:rPr lang="en-US" dirty="0" smtClean="0"/>
              <a:t> de </a:t>
            </a:r>
            <a:r>
              <a:rPr lang="en-US" dirty="0" err="1" smtClean="0"/>
              <a:t>programação</a:t>
            </a:r>
            <a:endParaRPr lang="en-US" dirty="0" smtClean="0"/>
          </a:p>
          <a:p>
            <a:r>
              <a:rPr lang="en-US" dirty="0" err="1" smtClean="0"/>
              <a:t>Passo</a:t>
            </a:r>
            <a:r>
              <a:rPr lang="en-US" dirty="0" smtClean="0"/>
              <a:t> 3: A </a:t>
            </a:r>
            <a:r>
              <a:rPr lang="en-US" dirty="0" err="1" smtClean="0"/>
              <a:t>especificação</a:t>
            </a:r>
            <a:r>
              <a:rPr lang="en-US" dirty="0" smtClean="0"/>
              <a:t> é </a:t>
            </a:r>
            <a:r>
              <a:rPr lang="en-US" dirty="0" err="1" smtClean="0"/>
              <a:t>convertida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linguagem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, </a:t>
            </a:r>
            <a:r>
              <a:rPr lang="en-US" dirty="0" err="1" smtClean="0"/>
              <a:t>assim</a:t>
            </a:r>
            <a:r>
              <a:rPr lang="en-US" dirty="0" smtClean="0"/>
              <a:t> o </a:t>
            </a:r>
            <a:r>
              <a:rPr lang="en-US" dirty="0" err="1" smtClean="0"/>
              <a:t>computador</a:t>
            </a:r>
            <a:r>
              <a:rPr lang="en-US" dirty="0" smtClean="0"/>
              <a:t> </a:t>
            </a:r>
            <a:r>
              <a:rPr lang="en-US" dirty="0" err="1" smtClean="0"/>
              <a:t>entenderá</a:t>
            </a:r>
            <a:endParaRPr lang="en-US" dirty="0" smtClean="0"/>
          </a:p>
          <a:p>
            <a:r>
              <a:rPr lang="en-US" dirty="0" err="1" smtClean="0"/>
              <a:t>Passo</a:t>
            </a:r>
            <a:r>
              <a:rPr lang="en-US" dirty="0" smtClean="0"/>
              <a:t> 4: O </a:t>
            </a:r>
            <a:r>
              <a:rPr lang="en-US" dirty="0" err="1" smtClean="0"/>
              <a:t>computador</a:t>
            </a:r>
            <a:r>
              <a:rPr lang="en-US" dirty="0" smtClean="0"/>
              <a:t> </a:t>
            </a:r>
            <a:r>
              <a:rPr lang="en-US" dirty="0" err="1" smtClean="0"/>
              <a:t>executa</a:t>
            </a:r>
            <a:r>
              <a:rPr lang="en-US" dirty="0" smtClean="0"/>
              <a:t> o </a:t>
            </a:r>
            <a:r>
              <a:rPr lang="en-US" dirty="0" err="1" smtClean="0"/>
              <a:t>programa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>
                <a:hlinkClick r:id="rId3" action="ppaction://hlinkfile"/>
              </a:rPr>
              <a:t>“Make the Future - A Career in Computer Science”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Voltando</a:t>
            </a:r>
            <a:r>
              <a:rPr lang="en-US" dirty="0" smtClean="0"/>
              <a:t> </a:t>
            </a:r>
            <a:r>
              <a:rPr lang="en-US" dirty="0" err="1" smtClean="0"/>
              <a:t>aos</a:t>
            </a:r>
            <a:r>
              <a:rPr lang="en-US" dirty="0" smtClean="0"/>
              <a:t> </a:t>
            </a:r>
            <a:r>
              <a:rPr lang="en-US" dirty="0" err="1" smtClean="0"/>
              <a:t>objetivos</a:t>
            </a:r>
            <a:r>
              <a:rPr lang="en-US" dirty="0" smtClean="0"/>
              <a:t> </a:t>
            </a:r>
            <a:r>
              <a:rPr lang="en-US" dirty="0" err="1" smtClean="0"/>
              <a:t>dessa</a:t>
            </a:r>
            <a:r>
              <a:rPr lang="en-US" dirty="0" smtClean="0"/>
              <a:t> </a:t>
            </a:r>
            <a:r>
              <a:rPr lang="en-US" dirty="0" err="1" smtClean="0"/>
              <a:t>disciplina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aprender</a:t>
            </a:r>
            <a:r>
              <a:rPr lang="en-US" dirty="0" smtClean="0"/>
              <a:t> a </a:t>
            </a:r>
            <a:r>
              <a:rPr lang="en-US" dirty="0" err="1" smtClean="0"/>
              <a:t>pensar</a:t>
            </a:r>
            <a:r>
              <a:rPr lang="en-US" dirty="0" smtClean="0"/>
              <a:t> </a:t>
            </a:r>
            <a:r>
              <a:rPr lang="en-US" dirty="0" err="1" smtClean="0"/>
              <a:t>nessas</a:t>
            </a:r>
            <a:r>
              <a:rPr lang="en-US" dirty="0" smtClean="0"/>
              <a:t> </a:t>
            </a:r>
            <a:r>
              <a:rPr lang="en-US" dirty="0" err="1" smtClean="0"/>
              <a:t>instruções</a:t>
            </a:r>
            <a:endParaRPr lang="en-US" dirty="0" smtClean="0"/>
          </a:p>
          <a:p>
            <a:pPr lvl="1"/>
            <a:r>
              <a:rPr lang="en-US" dirty="0" err="1" smtClean="0"/>
              <a:t>Lógica</a:t>
            </a:r>
            <a:r>
              <a:rPr lang="en-US" dirty="0" smtClean="0"/>
              <a:t> de </a:t>
            </a:r>
            <a:r>
              <a:rPr lang="en-US" dirty="0" err="1" smtClean="0"/>
              <a:t>programação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aprender</a:t>
            </a:r>
            <a:r>
              <a:rPr lang="en-US" dirty="0" smtClean="0"/>
              <a:t> a </a:t>
            </a:r>
            <a:r>
              <a:rPr lang="en-US" dirty="0" err="1" smtClean="0"/>
              <a:t>especificar</a:t>
            </a:r>
            <a:r>
              <a:rPr lang="en-US" dirty="0" smtClean="0"/>
              <a:t> </a:t>
            </a:r>
            <a:r>
              <a:rPr lang="en-US" dirty="0" err="1" smtClean="0"/>
              <a:t>essas</a:t>
            </a:r>
            <a:r>
              <a:rPr lang="en-US" dirty="0" smtClean="0"/>
              <a:t> </a:t>
            </a:r>
            <a:r>
              <a:rPr lang="en-US" dirty="0" err="1" smtClean="0"/>
              <a:t>instruções</a:t>
            </a:r>
            <a:endParaRPr lang="en-US" dirty="0" smtClean="0"/>
          </a:p>
          <a:p>
            <a:pPr lvl="1"/>
            <a:r>
              <a:rPr lang="en-US" dirty="0" err="1" smtClean="0"/>
              <a:t>Linguagem</a:t>
            </a:r>
            <a:r>
              <a:rPr lang="en-US" dirty="0" smtClean="0"/>
              <a:t> de </a:t>
            </a:r>
            <a:r>
              <a:rPr lang="en-US" dirty="0" err="1" smtClean="0"/>
              <a:t>programação</a:t>
            </a:r>
            <a:r>
              <a:rPr lang="en-US" dirty="0" smtClean="0"/>
              <a:t> C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Problema</a:t>
            </a:r>
            <a:r>
              <a:rPr lang="en-US" dirty="0" smtClean="0"/>
              <a:t> 1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314588" y="1285860"/>
            <a:ext cx="6400816" cy="2730505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Objetivo</a:t>
            </a:r>
            <a:r>
              <a:rPr lang="en-US" dirty="0" smtClean="0"/>
              <a:t>: </a:t>
            </a:r>
            <a:r>
              <a:rPr lang="en-US" dirty="0" err="1" smtClean="0"/>
              <a:t>Atravessar</a:t>
            </a:r>
            <a:r>
              <a:rPr lang="en-US" dirty="0" smtClean="0"/>
              <a:t> o </a:t>
            </a:r>
            <a:r>
              <a:rPr lang="en-US" dirty="0" err="1" smtClean="0"/>
              <a:t>rio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canoa</a:t>
            </a:r>
            <a:r>
              <a:rPr lang="en-US" dirty="0" smtClean="0"/>
              <a:t> </a:t>
            </a:r>
            <a:r>
              <a:rPr lang="en-US" dirty="0" err="1" smtClean="0"/>
              <a:t>só</a:t>
            </a:r>
            <a:r>
              <a:rPr lang="en-US" dirty="0" smtClean="0"/>
              <a:t> </a:t>
            </a:r>
            <a:r>
              <a:rPr lang="en-US" dirty="0" err="1" smtClean="0"/>
              <a:t>suporta</a:t>
            </a:r>
            <a:r>
              <a:rPr lang="en-US" dirty="0" smtClean="0"/>
              <a:t> o </a:t>
            </a:r>
            <a:r>
              <a:rPr lang="en-US" dirty="0" err="1" smtClean="0"/>
              <a:t>homem</a:t>
            </a:r>
            <a:r>
              <a:rPr lang="en-US" dirty="0" smtClean="0"/>
              <a:t> e </a:t>
            </a:r>
            <a:r>
              <a:rPr lang="en-US" dirty="0" err="1" smtClean="0"/>
              <a:t>mais</a:t>
            </a:r>
            <a:r>
              <a:rPr lang="en-US" dirty="0" smtClean="0"/>
              <a:t> 01 </a:t>
            </a:r>
            <a:r>
              <a:rPr lang="en-US" dirty="0" err="1" smtClean="0"/>
              <a:t>carga</a:t>
            </a:r>
            <a:endParaRPr lang="en-US" dirty="0" smtClean="0"/>
          </a:p>
          <a:p>
            <a:r>
              <a:rPr lang="en-US" dirty="0" err="1" smtClean="0"/>
              <a:t>Lembre</a:t>
            </a:r>
            <a:r>
              <a:rPr lang="en-US" dirty="0" smtClean="0"/>
              <a:t>-se</a:t>
            </a:r>
          </a:p>
          <a:p>
            <a:pPr lvl="1"/>
            <a:r>
              <a:rPr lang="en-US" dirty="0" err="1" smtClean="0"/>
              <a:t>Raposa</a:t>
            </a:r>
            <a:r>
              <a:rPr lang="en-US" dirty="0" smtClean="0"/>
              <a:t> come </a:t>
            </a:r>
            <a:r>
              <a:rPr lang="en-US" dirty="0" err="1" smtClean="0"/>
              <a:t>galinha</a:t>
            </a:r>
            <a:endParaRPr lang="en-US" dirty="0" smtClean="0"/>
          </a:p>
          <a:p>
            <a:pPr lvl="1"/>
            <a:r>
              <a:rPr lang="en-US" dirty="0" err="1" smtClean="0"/>
              <a:t>Galinha</a:t>
            </a:r>
            <a:r>
              <a:rPr lang="en-US" dirty="0" smtClean="0"/>
              <a:t> come o </a:t>
            </a:r>
            <a:r>
              <a:rPr lang="en-US" dirty="0" err="1" smtClean="0"/>
              <a:t>milho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1285860"/>
            <a:ext cx="1285884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786" y="2643182"/>
            <a:ext cx="1265215" cy="9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48" y="3643314"/>
            <a:ext cx="1333497" cy="1000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348" y="4786322"/>
            <a:ext cx="132670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57630" y="4929206"/>
            <a:ext cx="1428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Elipse 11"/>
          <p:cNvSpPr/>
          <p:nvPr/>
        </p:nvSpPr>
        <p:spPr>
          <a:xfrm>
            <a:off x="428596" y="5857892"/>
            <a:ext cx="2357454" cy="428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6286512" y="5857892"/>
            <a:ext cx="2357454" cy="428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071802" y="6143644"/>
            <a:ext cx="3000396" cy="1588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 smtClean="0"/>
              <a:t>Atravesse </a:t>
            </a:r>
            <a:r>
              <a:rPr lang="pt-BR" dirty="0" smtClean="0"/>
              <a:t>a galinha.</a:t>
            </a:r>
            <a:endParaRPr lang="pt-BR" dirty="0" smtClean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Retorne sozinho.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Atravesse a raposa.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Retorne com </a:t>
            </a:r>
            <a:r>
              <a:rPr lang="pt-BR" dirty="0" smtClean="0"/>
              <a:t>a galinha.</a:t>
            </a:r>
            <a:endParaRPr lang="pt-BR" dirty="0" smtClean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Atravesse o milho.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Retorne sozinho.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Atravesse </a:t>
            </a:r>
            <a:r>
              <a:rPr lang="pt-BR" dirty="0" smtClean="0"/>
              <a:t>a galinha.</a:t>
            </a:r>
            <a:endParaRPr lang="pt-BR" dirty="0" smtClean="0"/>
          </a:p>
          <a:p>
            <a:pPr marL="514350" indent="-514350">
              <a:buFont typeface="+mj-lt"/>
              <a:buAutoNum type="arabicPeriod"/>
            </a:pP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Pronto … fizemos!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Acabamos de desenvolver o nosso primeiro algoritmo</a:t>
            </a:r>
          </a:p>
          <a:p>
            <a:endParaRPr lang="pt-BR" smtClean="0"/>
          </a:p>
          <a:p>
            <a:r>
              <a:rPr lang="pt-BR" smtClean="0"/>
              <a:t>Algoritmo</a:t>
            </a:r>
          </a:p>
          <a:p>
            <a:pPr lvl="1"/>
            <a:r>
              <a:rPr lang="pt-BR" smtClean="0"/>
              <a:t>Sequência de instruções que resolvem um determinado problema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90" y="3857628"/>
            <a:ext cx="1928826" cy="2287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Uma </a:t>
            </a:r>
            <a:r>
              <a:rPr lang="en-US" dirty="0" err="1" smtClean="0"/>
              <a:t>balança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Dispõe-se de três esferas idênticas na forma, sendo duas delas de mesmo peso e a terceira de peso maior. </a:t>
            </a:r>
          </a:p>
          <a:p>
            <a:r>
              <a:rPr lang="pt-BR" dirty="0" smtClean="0"/>
              <a:t> A questão é descobrir qual a esfera de peso diferente, realizando-se apenas 01 pesagem numa balança de dois pratos.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071538" y="5143512"/>
            <a:ext cx="576000" cy="576000"/>
          </a:xfrm>
          <a:prstGeom prst="ellipse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288000" h="288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pt-BR" dirty="0"/>
          </a:p>
        </p:txBody>
      </p:sp>
      <p:sp>
        <p:nvSpPr>
          <p:cNvPr id="12" name="Elipse 11"/>
          <p:cNvSpPr/>
          <p:nvPr/>
        </p:nvSpPr>
        <p:spPr>
          <a:xfrm>
            <a:off x="2143108" y="5143512"/>
            <a:ext cx="576000" cy="576000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288000" h="288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pt-BR" dirty="0"/>
          </a:p>
        </p:txBody>
      </p:sp>
      <p:sp>
        <p:nvSpPr>
          <p:cNvPr id="13" name="Elipse 12"/>
          <p:cNvSpPr/>
          <p:nvPr/>
        </p:nvSpPr>
        <p:spPr>
          <a:xfrm>
            <a:off x="3214678" y="5143512"/>
            <a:ext cx="576000" cy="576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 w="288000" h="288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t="62472" r="62963" b="21910"/>
          <a:stretch>
            <a:fillRect/>
          </a:stretch>
        </p:blipFill>
        <p:spPr bwMode="auto">
          <a:xfrm>
            <a:off x="1071538" y="2571744"/>
            <a:ext cx="135732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 t="62472" r="62963" b="21910"/>
          <a:stretch>
            <a:fillRect/>
          </a:stretch>
        </p:blipFill>
        <p:spPr bwMode="auto">
          <a:xfrm>
            <a:off x="2714612" y="2571744"/>
            <a:ext cx="135732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Exaustão</a:t>
            </a:r>
            <a:r>
              <a:rPr lang="en-US" dirty="0" smtClean="0"/>
              <a:t>:: </a:t>
            </a:r>
            <a:r>
              <a:rPr lang="en-US" dirty="0" err="1" smtClean="0"/>
              <a:t>analisar</a:t>
            </a:r>
            <a:r>
              <a:rPr lang="en-US" dirty="0" smtClean="0"/>
              <a:t> </a:t>
            </a:r>
            <a:r>
              <a:rPr lang="en-US" dirty="0" err="1" smtClean="0"/>
              <a:t>todas</a:t>
            </a:r>
            <a:r>
              <a:rPr lang="en-US" dirty="0" smtClean="0"/>
              <a:t> as </a:t>
            </a:r>
            <a:r>
              <a:rPr lang="en-US" dirty="0" err="1" smtClean="0"/>
              <a:t>possibilidades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a+b,c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a+c,b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b+c,a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pt-BR" dirty="0"/>
          </a:p>
        </p:txBody>
      </p:sp>
      <p:sp>
        <p:nvSpPr>
          <p:cNvPr id="23" name="Espaço Reservado para Conteúdo 2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a,c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b,c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1071538" y="2071678"/>
            <a:ext cx="576000" cy="576000"/>
          </a:xfrm>
          <a:prstGeom prst="ellipse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288000" h="288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pt-BR" dirty="0"/>
          </a:p>
        </p:txBody>
      </p:sp>
      <p:sp>
        <p:nvSpPr>
          <p:cNvPr id="8" name="Elipse 7"/>
          <p:cNvSpPr/>
          <p:nvPr/>
        </p:nvSpPr>
        <p:spPr>
          <a:xfrm>
            <a:off x="1785918" y="2071678"/>
            <a:ext cx="576000" cy="576000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288000" h="288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pt-BR" dirty="0"/>
          </a:p>
        </p:txBody>
      </p:sp>
      <p:sp>
        <p:nvSpPr>
          <p:cNvPr id="9" name="Elipse 8"/>
          <p:cNvSpPr/>
          <p:nvPr/>
        </p:nvSpPr>
        <p:spPr>
          <a:xfrm>
            <a:off x="3071802" y="2071678"/>
            <a:ext cx="576000" cy="576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 w="288000" h="288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pt-BR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 t="62472" r="62963" b="21910"/>
          <a:stretch>
            <a:fillRect/>
          </a:stretch>
        </p:blipFill>
        <p:spPr bwMode="auto">
          <a:xfrm>
            <a:off x="1071538" y="4000504"/>
            <a:ext cx="135732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 t="62472" r="62963" b="21910"/>
          <a:stretch>
            <a:fillRect/>
          </a:stretch>
        </p:blipFill>
        <p:spPr bwMode="auto">
          <a:xfrm>
            <a:off x="2714612" y="4000504"/>
            <a:ext cx="135732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Elipse 13"/>
          <p:cNvSpPr/>
          <p:nvPr/>
        </p:nvSpPr>
        <p:spPr>
          <a:xfrm>
            <a:off x="1071538" y="3500438"/>
            <a:ext cx="576000" cy="576000"/>
          </a:xfrm>
          <a:prstGeom prst="ellipse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288000" h="288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pt-BR" dirty="0"/>
          </a:p>
        </p:txBody>
      </p:sp>
      <p:sp>
        <p:nvSpPr>
          <p:cNvPr id="15" name="Elipse 14"/>
          <p:cNvSpPr/>
          <p:nvPr/>
        </p:nvSpPr>
        <p:spPr>
          <a:xfrm>
            <a:off x="3071802" y="3495942"/>
            <a:ext cx="576000" cy="576000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288000" h="288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pt-BR" dirty="0"/>
          </a:p>
        </p:txBody>
      </p:sp>
      <p:sp>
        <p:nvSpPr>
          <p:cNvPr id="16" name="Elipse 15"/>
          <p:cNvSpPr/>
          <p:nvPr/>
        </p:nvSpPr>
        <p:spPr>
          <a:xfrm>
            <a:off x="1785918" y="3495942"/>
            <a:ext cx="576000" cy="576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 w="288000" h="288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pt-BR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/>
          <a:srcRect t="62472" r="62963" b="21910"/>
          <a:stretch>
            <a:fillRect/>
          </a:stretch>
        </p:blipFill>
        <p:spPr bwMode="auto">
          <a:xfrm>
            <a:off x="1071538" y="5572140"/>
            <a:ext cx="135732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 t="62472" r="62963" b="21910"/>
          <a:stretch>
            <a:fillRect/>
          </a:stretch>
        </p:blipFill>
        <p:spPr bwMode="auto">
          <a:xfrm>
            <a:off x="2714612" y="5572140"/>
            <a:ext cx="135732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Elipse 18"/>
          <p:cNvSpPr/>
          <p:nvPr/>
        </p:nvSpPr>
        <p:spPr>
          <a:xfrm>
            <a:off x="3071802" y="5072074"/>
            <a:ext cx="576000" cy="576000"/>
          </a:xfrm>
          <a:prstGeom prst="ellipse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288000" h="288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pt-BR" dirty="0"/>
          </a:p>
        </p:txBody>
      </p:sp>
      <p:sp>
        <p:nvSpPr>
          <p:cNvPr id="20" name="Elipse 19"/>
          <p:cNvSpPr/>
          <p:nvPr/>
        </p:nvSpPr>
        <p:spPr>
          <a:xfrm>
            <a:off x="1071538" y="5067578"/>
            <a:ext cx="576000" cy="576000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288000" h="288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1785918" y="5067578"/>
            <a:ext cx="576000" cy="576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 w="288000" h="288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pt-BR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 cstate="print"/>
          <a:srcRect t="62472" r="62963" b="21910"/>
          <a:stretch>
            <a:fillRect/>
          </a:stretch>
        </p:blipFill>
        <p:spPr bwMode="auto">
          <a:xfrm>
            <a:off x="5715008" y="2571744"/>
            <a:ext cx="135732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 cstate="print"/>
          <a:srcRect t="62472" r="62963" b="21910"/>
          <a:stretch>
            <a:fillRect/>
          </a:stretch>
        </p:blipFill>
        <p:spPr bwMode="auto">
          <a:xfrm>
            <a:off x="7358082" y="2571744"/>
            <a:ext cx="135732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Elipse 25"/>
          <p:cNvSpPr/>
          <p:nvPr/>
        </p:nvSpPr>
        <p:spPr>
          <a:xfrm>
            <a:off x="6067702" y="2071678"/>
            <a:ext cx="576000" cy="576000"/>
          </a:xfrm>
          <a:prstGeom prst="ellipse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288000" h="288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pt-BR" dirty="0"/>
          </a:p>
        </p:txBody>
      </p:sp>
      <p:sp>
        <p:nvSpPr>
          <p:cNvPr id="28" name="Elipse 27"/>
          <p:cNvSpPr/>
          <p:nvPr/>
        </p:nvSpPr>
        <p:spPr>
          <a:xfrm>
            <a:off x="7715272" y="2071678"/>
            <a:ext cx="576000" cy="576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 w="288000" h="288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pt-BR" dirty="0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 cstate="print"/>
          <a:srcRect t="62472" r="62963" b="21910"/>
          <a:stretch>
            <a:fillRect/>
          </a:stretch>
        </p:blipFill>
        <p:spPr bwMode="auto">
          <a:xfrm>
            <a:off x="5715008" y="4000504"/>
            <a:ext cx="135732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 cstate="print"/>
          <a:srcRect t="62472" r="62963" b="21910"/>
          <a:stretch>
            <a:fillRect/>
          </a:stretch>
        </p:blipFill>
        <p:spPr bwMode="auto">
          <a:xfrm>
            <a:off x="7358082" y="4000504"/>
            <a:ext cx="135732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Elipse 30"/>
          <p:cNvSpPr/>
          <p:nvPr/>
        </p:nvSpPr>
        <p:spPr>
          <a:xfrm>
            <a:off x="6067702" y="3500438"/>
            <a:ext cx="576000" cy="576000"/>
          </a:xfrm>
          <a:prstGeom prst="ellipse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288000" h="288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pt-BR" dirty="0"/>
          </a:p>
        </p:txBody>
      </p:sp>
      <p:sp>
        <p:nvSpPr>
          <p:cNvPr id="32" name="Elipse 31"/>
          <p:cNvSpPr/>
          <p:nvPr/>
        </p:nvSpPr>
        <p:spPr>
          <a:xfrm>
            <a:off x="7715272" y="3495942"/>
            <a:ext cx="576000" cy="576000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288000" h="288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pt-BR" dirty="0"/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3" cstate="print"/>
          <a:srcRect t="62472" r="62963" b="21910"/>
          <a:stretch>
            <a:fillRect/>
          </a:stretch>
        </p:blipFill>
        <p:spPr bwMode="auto">
          <a:xfrm>
            <a:off x="5715008" y="5572140"/>
            <a:ext cx="135732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 cstate="print"/>
          <a:srcRect t="62472" r="62963" b="21910"/>
          <a:stretch>
            <a:fillRect/>
          </a:stretch>
        </p:blipFill>
        <p:spPr bwMode="auto">
          <a:xfrm>
            <a:off x="7358082" y="5572140"/>
            <a:ext cx="135732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Elipse 36"/>
          <p:cNvSpPr/>
          <p:nvPr/>
        </p:nvSpPr>
        <p:spPr>
          <a:xfrm>
            <a:off x="6067702" y="5067578"/>
            <a:ext cx="576000" cy="576000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288000" h="288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pt-BR" dirty="0"/>
          </a:p>
        </p:txBody>
      </p:sp>
      <p:sp>
        <p:nvSpPr>
          <p:cNvPr id="38" name="Elipse 37"/>
          <p:cNvSpPr/>
          <p:nvPr/>
        </p:nvSpPr>
        <p:spPr>
          <a:xfrm>
            <a:off x="7710776" y="5067578"/>
            <a:ext cx="576000" cy="576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 w="288000" h="288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Solução</a:t>
            </a:r>
            <a:r>
              <a:rPr lang="en-US" dirty="0" smtClean="0"/>
              <a:t> :: </a:t>
            </a:r>
            <a:r>
              <a:rPr lang="en-US" dirty="0" err="1" smtClean="0"/>
              <a:t>Algoritmo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Escolha duas esferas.</a:t>
            </a:r>
          </a:p>
          <a:p>
            <a:r>
              <a:rPr lang="pt-BR" dirty="0" smtClean="0"/>
              <a:t>Coloque cada uma das esferas escolhidas num dos pratos da balança.</a:t>
            </a:r>
          </a:p>
          <a:p>
            <a:r>
              <a:rPr lang="pt-BR" dirty="0" smtClean="0"/>
              <a:t>Se a balança ficar equilibrada, forneça como resposta a esfera não escolhida; </a:t>
            </a:r>
          </a:p>
          <a:p>
            <a:pPr lvl="1"/>
            <a:r>
              <a:rPr lang="pt-BR" dirty="0" smtClean="0"/>
              <a:t>caso contrario, forneça como resposta a esfera do prato que esta num nível mais baixo.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Algoritmo</a:t>
            </a:r>
            <a:r>
              <a:rPr lang="en-US" dirty="0" smtClean="0"/>
              <a:t> … um </a:t>
            </a:r>
            <a:r>
              <a:rPr lang="en-US" dirty="0" err="1" smtClean="0"/>
              <a:t>pouco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formal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dirty="0"/>
              <a:t>inicio</a:t>
            </a:r>
          </a:p>
          <a:p>
            <a:pPr marL="0" indent="0">
              <a:buNone/>
            </a:pPr>
            <a:r>
              <a:rPr lang="pt-BR" dirty="0"/>
              <a:t>	// representa os pesos das esferas a, b e c</a:t>
            </a:r>
          </a:p>
          <a:p>
            <a:pPr marL="0" indent="0">
              <a:buNone/>
            </a:pPr>
            <a:r>
              <a:rPr lang="pt-BR" dirty="0"/>
              <a:t>	var </a:t>
            </a:r>
            <a:r>
              <a:rPr lang="pt-BR" dirty="0" err="1"/>
              <a:t>pa</a:t>
            </a:r>
            <a:r>
              <a:rPr lang="pt-BR" dirty="0"/>
              <a:t>, </a:t>
            </a:r>
            <a:r>
              <a:rPr lang="pt-BR" dirty="0" err="1"/>
              <a:t>pb</a:t>
            </a:r>
            <a:r>
              <a:rPr lang="pt-BR" dirty="0"/>
              <a:t>, </a:t>
            </a:r>
            <a:r>
              <a:rPr lang="pt-BR" dirty="0" err="1"/>
              <a:t>pc</a:t>
            </a:r>
            <a:r>
              <a:rPr lang="pt-BR" dirty="0"/>
              <a:t> : real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	// entrada de dados	</a:t>
            </a:r>
          </a:p>
          <a:p>
            <a:pPr marL="0" indent="0">
              <a:buNone/>
            </a:pPr>
            <a:r>
              <a:rPr lang="pt-BR" dirty="0"/>
              <a:t>	leia </a:t>
            </a:r>
            <a:r>
              <a:rPr lang="pt-BR" dirty="0" err="1"/>
              <a:t>pa</a:t>
            </a:r>
            <a:r>
              <a:rPr lang="pt-BR" dirty="0"/>
              <a:t>, </a:t>
            </a:r>
            <a:r>
              <a:rPr lang="pt-BR" dirty="0" err="1"/>
              <a:t>pb</a:t>
            </a:r>
            <a:r>
              <a:rPr lang="pt-BR" dirty="0"/>
              <a:t>, </a:t>
            </a:r>
            <a:r>
              <a:rPr lang="pt-BR" dirty="0" err="1"/>
              <a:t>pc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	</a:t>
            </a:r>
          </a:p>
          <a:p>
            <a:pPr marL="0" indent="0">
              <a:buNone/>
            </a:pPr>
            <a:r>
              <a:rPr lang="pt-BR" dirty="0"/>
              <a:t>	se ( </a:t>
            </a:r>
            <a:r>
              <a:rPr lang="pt-BR" dirty="0" err="1"/>
              <a:t>pa</a:t>
            </a:r>
            <a:r>
              <a:rPr lang="pt-BR" dirty="0"/>
              <a:t> == </a:t>
            </a:r>
            <a:r>
              <a:rPr lang="pt-BR" dirty="0" err="1"/>
              <a:t>pb</a:t>
            </a:r>
            <a:r>
              <a:rPr lang="pt-BR" dirty="0"/>
              <a:t> )	</a:t>
            </a:r>
            <a:r>
              <a:rPr lang="pt-BR" dirty="0" err="1"/>
              <a:t>entao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		imprima "A resposta é a esfera C"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senao</a:t>
            </a:r>
            <a:r>
              <a:rPr lang="pt-BR" dirty="0"/>
              <a:t> se ( </a:t>
            </a:r>
            <a:r>
              <a:rPr lang="pt-BR" dirty="0" err="1"/>
              <a:t>pa</a:t>
            </a:r>
            <a:r>
              <a:rPr lang="pt-BR" dirty="0"/>
              <a:t> &gt; </a:t>
            </a:r>
            <a:r>
              <a:rPr lang="pt-BR" dirty="0" err="1"/>
              <a:t>pb</a:t>
            </a:r>
            <a:r>
              <a:rPr lang="pt-BR" dirty="0"/>
              <a:t> ) </a:t>
            </a:r>
            <a:r>
              <a:rPr lang="pt-BR" dirty="0" err="1"/>
              <a:t>entao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		imprima "A resposta é a esfera A"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senao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		imprima </a:t>
            </a:r>
            <a:r>
              <a:rPr lang="pt-BR" dirty="0" smtClean="0"/>
              <a:t>“A </a:t>
            </a:r>
            <a:r>
              <a:rPr lang="pt-BR" dirty="0"/>
              <a:t>resposta é B"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 smtClean="0"/>
              <a:t>fim_se</a:t>
            </a:r>
            <a:r>
              <a:rPr lang="pt-BR" dirty="0"/>
              <a:t>	</a:t>
            </a:r>
          </a:p>
          <a:p>
            <a:pPr marL="0" indent="0">
              <a:buNone/>
            </a:pPr>
            <a:r>
              <a:rPr lang="pt-BR" dirty="0"/>
              <a:t>fim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grpSp>
        <p:nvGrpSpPr>
          <p:cNvPr id="14" name="Group 13"/>
          <p:cNvGrpSpPr/>
          <p:nvPr/>
        </p:nvGrpSpPr>
        <p:grpSpPr>
          <a:xfrm>
            <a:off x="6732240" y="2493119"/>
            <a:ext cx="1785950" cy="1721699"/>
            <a:chOff x="6072198" y="2493119"/>
            <a:chExt cx="1785950" cy="1721699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t="62472" r="62963" b="21910"/>
            <a:stretch>
              <a:fillRect/>
            </a:stretch>
          </p:blipFill>
          <p:spPr bwMode="auto">
            <a:xfrm>
              <a:off x="6072198" y="2850309"/>
              <a:ext cx="841704" cy="2215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t="62472" r="62963" b="21910"/>
            <a:stretch>
              <a:fillRect/>
            </a:stretch>
          </p:blipFill>
          <p:spPr bwMode="auto">
            <a:xfrm>
              <a:off x="7016444" y="2843122"/>
              <a:ext cx="841704" cy="2215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Elipse 7"/>
            <p:cNvSpPr/>
            <p:nvPr/>
          </p:nvSpPr>
          <p:spPr>
            <a:xfrm>
              <a:off x="6282016" y="2497615"/>
              <a:ext cx="357190" cy="357190"/>
            </a:xfrm>
            <a:prstGeom prst="ellipse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 w="288000" h="288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pt-BR" dirty="0"/>
            </a:p>
          </p:txBody>
        </p:sp>
        <p:sp>
          <p:nvSpPr>
            <p:cNvPr id="9" name="Elipse 8"/>
            <p:cNvSpPr/>
            <p:nvPr/>
          </p:nvSpPr>
          <p:spPr>
            <a:xfrm>
              <a:off x="7286644" y="2493119"/>
              <a:ext cx="357190" cy="35719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88000" h="288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</a:t>
              </a:r>
              <a:endParaRPr lang="pt-BR" dirty="0"/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t="62472" r="62963" b="21910"/>
            <a:stretch>
              <a:fillRect/>
            </a:stretch>
          </p:blipFill>
          <p:spPr bwMode="auto">
            <a:xfrm>
              <a:off x="6072198" y="3993317"/>
              <a:ext cx="841704" cy="2215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t="62472" r="62963" b="21910"/>
            <a:stretch>
              <a:fillRect/>
            </a:stretch>
          </p:blipFill>
          <p:spPr bwMode="auto">
            <a:xfrm>
              <a:off x="7016444" y="3636127"/>
              <a:ext cx="841704" cy="2215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Elipse 11"/>
            <p:cNvSpPr/>
            <p:nvPr/>
          </p:nvSpPr>
          <p:spPr>
            <a:xfrm>
              <a:off x="6282016" y="3640623"/>
              <a:ext cx="357190" cy="357190"/>
            </a:xfrm>
            <a:prstGeom prst="ellipse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 w="288000" h="288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pt-BR" dirty="0"/>
            </a:p>
          </p:txBody>
        </p:sp>
        <p:sp>
          <p:nvSpPr>
            <p:cNvPr id="13" name="Elipse 12"/>
            <p:cNvSpPr/>
            <p:nvPr/>
          </p:nvSpPr>
          <p:spPr>
            <a:xfrm>
              <a:off x="7286644" y="3286124"/>
              <a:ext cx="357190" cy="35719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88000" h="288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</a:t>
              </a:r>
              <a:endParaRPr lang="pt-BR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Ponto </a:t>
            </a:r>
            <a:r>
              <a:rPr lang="en-US" dirty="0" err="1" smtClean="0"/>
              <a:t>importante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 </a:t>
            </a:r>
            <a:r>
              <a:rPr lang="en-US" dirty="0" err="1" smtClean="0"/>
              <a:t>maioria</a:t>
            </a:r>
            <a:r>
              <a:rPr lang="en-US" dirty="0" smtClean="0"/>
              <a:t> dos </a:t>
            </a:r>
            <a:r>
              <a:rPr lang="en-US" dirty="0" err="1" smtClean="0"/>
              <a:t>nossos</a:t>
            </a:r>
            <a:r>
              <a:rPr lang="en-US" dirty="0" smtClean="0"/>
              <a:t> </a:t>
            </a:r>
            <a:r>
              <a:rPr lang="en-US" dirty="0" err="1" smtClean="0"/>
              <a:t>problemas</a:t>
            </a:r>
            <a:r>
              <a:rPr lang="en-US" dirty="0" smtClean="0"/>
              <a:t> </a:t>
            </a:r>
            <a:r>
              <a:rPr lang="en-US" dirty="0" err="1" smtClean="0"/>
              <a:t>temos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estrutura</a:t>
            </a:r>
            <a:endParaRPr lang="en-US" dirty="0" smtClean="0"/>
          </a:p>
          <a:p>
            <a:pPr lvl="1"/>
            <a:r>
              <a:rPr lang="en-US" dirty="0" err="1" smtClean="0"/>
              <a:t>Ler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dados de </a:t>
            </a:r>
            <a:r>
              <a:rPr lang="en-US" dirty="0" err="1" smtClean="0"/>
              <a:t>entrada</a:t>
            </a:r>
            <a:endParaRPr lang="en-US" dirty="0" smtClean="0"/>
          </a:p>
          <a:p>
            <a:pPr lvl="1"/>
            <a:r>
              <a:rPr lang="en-US" dirty="0" err="1" smtClean="0"/>
              <a:t>Manipular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dados</a:t>
            </a:r>
          </a:p>
          <a:p>
            <a:pPr lvl="1"/>
            <a:r>
              <a:rPr lang="en-US" dirty="0" err="1" smtClean="0"/>
              <a:t>Imprimir</a:t>
            </a:r>
            <a:r>
              <a:rPr lang="en-US" dirty="0" smtClean="0"/>
              <a:t> a </a:t>
            </a:r>
            <a:r>
              <a:rPr lang="en-US" dirty="0" err="1" smtClean="0"/>
              <a:t>saída</a:t>
            </a:r>
            <a:r>
              <a:rPr lang="en-US" dirty="0" smtClean="0"/>
              <a:t> </a:t>
            </a:r>
            <a:r>
              <a:rPr lang="en-US" dirty="0" err="1" smtClean="0"/>
              <a:t>esperada</a:t>
            </a:r>
            <a:endParaRPr lang="en-US" dirty="0" smtClean="0"/>
          </a:p>
          <a:p>
            <a:r>
              <a:rPr lang="en-US" dirty="0" smtClean="0"/>
              <a:t>O </a:t>
            </a:r>
            <a:r>
              <a:rPr lang="en-US" dirty="0" err="1" smtClean="0"/>
              <a:t>nosso</a:t>
            </a:r>
            <a:r>
              <a:rPr lang="en-US" dirty="0" smtClean="0"/>
              <a:t> </a:t>
            </a:r>
            <a:r>
              <a:rPr lang="en-US" dirty="0" err="1" smtClean="0"/>
              <a:t>trabalho</a:t>
            </a:r>
            <a:r>
              <a:rPr lang="en-US" dirty="0" smtClean="0"/>
              <a:t> </a:t>
            </a:r>
            <a:r>
              <a:rPr lang="en-US" dirty="0" err="1" smtClean="0"/>
              <a:t>será</a:t>
            </a:r>
            <a:endParaRPr lang="en-US" dirty="0"/>
          </a:p>
          <a:p>
            <a:pPr lvl="1"/>
            <a:r>
              <a:rPr lang="en-US" dirty="0" smtClean="0"/>
              <a:t>Como </a:t>
            </a:r>
            <a:r>
              <a:rPr lang="en-US" dirty="0" err="1" smtClean="0"/>
              <a:t>produzir</a:t>
            </a:r>
            <a:r>
              <a:rPr lang="en-US" dirty="0" smtClean="0"/>
              <a:t> a </a:t>
            </a:r>
            <a:r>
              <a:rPr lang="en-US" dirty="0" err="1" smtClean="0"/>
              <a:t>saída</a:t>
            </a:r>
            <a:r>
              <a:rPr lang="en-US" dirty="0" smtClean="0"/>
              <a:t> </a:t>
            </a:r>
            <a:r>
              <a:rPr lang="en-US" dirty="0" err="1" smtClean="0"/>
              <a:t>esperada</a:t>
            </a:r>
            <a:r>
              <a:rPr lang="en-US" dirty="0" smtClean="0"/>
              <a:t> com base </a:t>
            </a:r>
            <a:r>
              <a:rPr lang="en-US" dirty="0" err="1" smtClean="0"/>
              <a:t>nos</a:t>
            </a:r>
            <a:r>
              <a:rPr lang="en-US" dirty="0" smtClean="0"/>
              <a:t> dados de </a:t>
            </a:r>
            <a:r>
              <a:rPr lang="en-US" dirty="0" err="1" smtClean="0"/>
              <a:t>entrada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97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 bwMode="auto">
          <a:xfrm>
            <a:off x="827584" y="1565275"/>
            <a:ext cx="82296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pt-BR" dirty="0" smtClean="0"/>
              <a:t>inicio</a:t>
            </a:r>
          </a:p>
          <a:p>
            <a:pPr marL="0" indent="0">
              <a:buFont typeface="Wingdings" pitchFamily="2" charset="2"/>
              <a:buNone/>
            </a:pPr>
            <a:r>
              <a:rPr lang="pt-BR" dirty="0" smtClean="0"/>
              <a:t>	// representa os pesos das esferas a, b e c</a:t>
            </a:r>
          </a:p>
          <a:p>
            <a:pPr marL="0" indent="0">
              <a:buFont typeface="Wingdings" pitchFamily="2" charset="2"/>
              <a:buNone/>
            </a:pPr>
            <a:r>
              <a:rPr lang="pt-BR" dirty="0" smtClean="0"/>
              <a:t>	var </a:t>
            </a:r>
            <a:r>
              <a:rPr lang="pt-BR" dirty="0" err="1" smtClean="0"/>
              <a:t>pa</a:t>
            </a:r>
            <a:r>
              <a:rPr lang="pt-BR" dirty="0" smtClean="0"/>
              <a:t>, </a:t>
            </a:r>
            <a:r>
              <a:rPr lang="pt-BR" dirty="0" err="1" smtClean="0"/>
              <a:t>pb</a:t>
            </a:r>
            <a:r>
              <a:rPr lang="pt-BR" dirty="0" smtClean="0"/>
              <a:t>, </a:t>
            </a:r>
            <a:r>
              <a:rPr lang="pt-BR" dirty="0" err="1" smtClean="0"/>
              <a:t>pc</a:t>
            </a:r>
            <a:r>
              <a:rPr lang="pt-BR" dirty="0" smtClean="0"/>
              <a:t> : real</a:t>
            </a:r>
          </a:p>
          <a:p>
            <a:pPr marL="0" indent="0">
              <a:buFont typeface="Wingdings" pitchFamily="2" charset="2"/>
              <a:buNone/>
            </a:pPr>
            <a:endParaRPr lang="pt-BR" dirty="0" smtClean="0"/>
          </a:p>
          <a:p>
            <a:pPr marL="0" indent="0">
              <a:buFont typeface="Wingdings" pitchFamily="2" charset="2"/>
              <a:buNone/>
            </a:pPr>
            <a:r>
              <a:rPr lang="pt-BR" dirty="0" smtClean="0"/>
              <a:t>	// entrada de dados	</a:t>
            </a:r>
          </a:p>
          <a:p>
            <a:pPr marL="0" indent="0">
              <a:buFont typeface="Wingdings" pitchFamily="2" charset="2"/>
              <a:buNone/>
            </a:pPr>
            <a:r>
              <a:rPr lang="pt-BR" dirty="0" smtClean="0"/>
              <a:t>	leia </a:t>
            </a:r>
            <a:r>
              <a:rPr lang="pt-BR" dirty="0" err="1" smtClean="0"/>
              <a:t>pa</a:t>
            </a:r>
            <a:r>
              <a:rPr lang="pt-BR" dirty="0" smtClean="0"/>
              <a:t>, </a:t>
            </a:r>
            <a:r>
              <a:rPr lang="pt-BR" dirty="0" err="1" smtClean="0"/>
              <a:t>pb</a:t>
            </a:r>
            <a:r>
              <a:rPr lang="pt-BR" dirty="0" smtClean="0"/>
              <a:t>, </a:t>
            </a:r>
            <a:r>
              <a:rPr lang="pt-BR" dirty="0" err="1" smtClean="0"/>
              <a:t>pc</a:t>
            </a:r>
            <a:endParaRPr lang="pt-BR" dirty="0" smtClean="0"/>
          </a:p>
          <a:p>
            <a:pPr marL="0" indent="0">
              <a:buFont typeface="Wingdings" pitchFamily="2" charset="2"/>
              <a:buNone/>
            </a:pPr>
            <a:r>
              <a:rPr lang="pt-BR" dirty="0" smtClean="0"/>
              <a:t>	</a:t>
            </a:r>
          </a:p>
          <a:p>
            <a:pPr marL="0" indent="0">
              <a:buFont typeface="Wingdings" pitchFamily="2" charset="2"/>
              <a:buNone/>
            </a:pPr>
            <a:r>
              <a:rPr lang="pt-BR" dirty="0" smtClean="0"/>
              <a:t>	se ( </a:t>
            </a:r>
            <a:r>
              <a:rPr lang="pt-BR" dirty="0" err="1" smtClean="0"/>
              <a:t>pa</a:t>
            </a:r>
            <a:r>
              <a:rPr lang="pt-BR" dirty="0" smtClean="0"/>
              <a:t> == </a:t>
            </a:r>
            <a:r>
              <a:rPr lang="pt-BR" dirty="0" err="1" smtClean="0"/>
              <a:t>pb</a:t>
            </a:r>
            <a:r>
              <a:rPr lang="pt-BR" dirty="0" smtClean="0"/>
              <a:t> )	</a:t>
            </a:r>
            <a:r>
              <a:rPr lang="pt-BR" dirty="0" err="1" smtClean="0"/>
              <a:t>entao</a:t>
            </a:r>
            <a:endParaRPr lang="pt-BR" dirty="0" smtClean="0"/>
          </a:p>
          <a:p>
            <a:pPr marL="0" indent="0">
              <a:buFont typeface="Wingdings" pitchFamily="2" charset="2"/>
              <a:buNone/>
            </a:pPr>
            <a:r>
              <a:rPr lang="pt-BR" dirty="0" smtClean="0"/>
              <a:t>		imprima "A resposta é a esfera C"</a:t>
            </a:r>
          </a:p>
          <a:p>
            <a:pPr marL="0" indent="0">
              <a:buFont typeface="Wingdings" pitchFamily="2" charset="2"/>
              <a:buNone/>
            </a:pPr>
            <a:r>
              <a:rPr lang="pt-BR" dirty="0" smtClean="0"/>
              <a:t>	</a:t>
            </a:r>
            <a:r>
              <a:rPr lang="pt-BR" dirty="0" err="1" smtClean="0"/>
              <a:t>senao</a:t>
            </a:r>
            <a:r>
              <a:rPr lang="pt-BR" dirty="0" smtClean="0"/>
              <a:t> se ( </a:t>
            </a:r>
            <a:r>
              <a:rPr lang="pt-BR" dirty="0" err="1" smtClean="0"/>
              <a:t>pa</a:t>
            </a:r>
            <a:r>
              <a:rPr lang="pt-BR" dirty="0" smtClean="0"/>
              <a:t> &gt; </a:t>
            </a:r>
            <a:r>
              <a:rPr lang="pt-BR" dirty="0" err="1" smtClean="0"/>
              <a:t>pb</a:t>
            </a:r>
            <a:r>
              <a:rPr lang="pt-BR" dirty="0" smtClean="0"/>
              <a:t> ) </a:t>
            </a:r>
            <a:r>
              <a:rPr lang="pt-BR" dirty="0" err="1" smtClean="0"/>
              <a:t>entao</a:t>
            </a:r>
            <a:endParaRPr lang="pt-BR" dirty="0" smtClean="0"/>
          </a:p>
          <a:p>
            <a:pPr marL="0" indent="0">
              <a:buFont typeface="Wingdings" pitchFamily="2" charset="2"/>
              <a:buNone/>
            </a:pPr>
            <a:r>
              <a:rPr lang="pt-BR" dirty="0" smtClean="0"/>
              <a:t>		imprima "A resposta é a esfera A"</a:t>
            </a:r>
          </a:p>
          <a:p>
            <a:pPr marL="0" indent="0">
              <a:buFont typeface="Wingdings" pitchFamily="2" charset="2"/>
              <a:buNone/>
            </a:pPr>
            <a:r>
              <a:rPr lang="pt-BR" dirty="0" smtClean="0"/>
              <a:t>	</a:t>
            </a:r>
            <a:r>
              <a:rPr lang="pt-BR" dirty="0" err="1" smtClean="0"/>
              <a:t>senao</a:t>
            </a:r>
            <a:endParaRPr lang="pt-BR" dirty="0" smtClean="0"/>
          </a:p>
          <a:p>
            <a:pPr marL="0" indent="0">
              <a:buFont typeface="Wingdings" pitchFamily="2" charset="2"/>
              <a:buNone/>
            </a:pPr>
            <a:r>
              <a:rPr lang="pt-BR" dirty="0" smtClean="0"/>
              <a:t>		imprima “A resposta é B"</a:t>
            </a:r>
          </a:p>
          <a:p>
            <a:pPr marL="0" indent="0">
              <a:buFont typeface="Wingdings" pitchFamily="2" charset="2"/>
              <a:buNone/>
            </a:pPr>
            <a:r>
              <a:rPr lang="pt-BR" dirty="0" smtClean="0"/>
              <a:t>	</a:t>
            </a:r>
            <a:r>
              <a:rPr lang="pt-BR" dirty="0" err="1" smtClean="0"/>
              <a:t>fim_se</a:t>
            </a:r>
            <a:r>
              <a:rPr lang="pt-BR" dirty="0" smtClean="0"/>
              <a:t>	</a:t>
            </a:r>
          </a:p>
          <a:p>
            <a:pPr marL="0" indent="0">
              <a:buFont typeface="Wingdings" pitchFamily="2" charset="2"/>
              <a:buNone/>
            </a:pPr>
            <a:r>
              <a:rPr lang="pt-BR" dirty="0" smtClean="0"/>
              <a:t>fim</a:t>
            </a:r>
            <a:endParaRPr lang="pt-BR" dirty="0"/>
          </a:p>
        </p:txBody>
      </p:sp>
      <p:sp>
        <p:nvSpPr>
          <p:cNvPr id="6" name="Oval 5"/>
          <p:cNvSpPr/>
          <p:nvPr/>
        </p:nvSpPr>
        <p:spPr>
          <a:xfrm>
            <a:off x="827584" y="2492896"/>
            <a:ext cx="3818384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4789984" y="2852936"/>
            <a:ext cx="2448272" cy="5760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Entrada</a:t>
            </a:r>
            <a:r>
              <a:rPr lang="en-US" b="1" dirty="0" smtClean="0"/>
              <a:t> de dados</a:t>
            </a:r>
            <a:endParaRPr lang="en-US" b="1" dirty="0"/>
          </a:p>
        </p:txBody>
      </p:sp>
      <p:sp>
        <p:nvSpPr>
          <p:cNvPr id="8" name="Left Arrow 7"/>
          <p:cNvSpPr/>
          <p:nvPr/>
        </p:nvSpPr>
        <p:spPr>
          <a:xfrm>
            <a:off x="6734200" y="3861048"/>
            <a:ext cx="1872208" cy="5760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Saída</a:t>
            </a:r>
            <a:endParaRPr lang="en-US" b="1" dirty="0"/>
          </a:p>
        </p:txBody>
      </p:sp>
      <p:sp>
        <p:nvSpPr>
          <p:cNvPr id="9" name="Left Arrow 8"/>
          <p:cNvSpPr/>
          <p:nvPr/>
        </p:nvSpPr>
        <p:spPr>
          <a:xfrm>
            <a:off x="6734200" y="4509120"/>
            <a:ext cx="1872208" cy="5760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Saída</a:t>
            </a:r>
            <a:endParaRPr lang="en-US" b="1" dirty="0"/>
          </a:p>
        </p:txBody>
      </p:sp>
      <p:sp>
        <p:nvSpPr>
          <p:cNvPr id="10" name="Left Arrow 9"/>
          <p:cNvSpPr/>
          <p:nvPr/>
        </p:nvSpPr>
        <p:spPr>
          <a:xfrm>
            <a:off x="5798096" y="5085184"/>
            <a:ext cx="1872208" cy="5760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Saída</a:t>
            </a:r>
            <a:endParaRPr lang="en-US" b="1" dirty="0"/>
          </a:p>
        </p:txBody>
      </p:sp>
      <p:sp>
        <p:nvSpPr>
          <p:cNvPr id="11" name="Right Arrow 10"/>
          <p:cNvSpPr/>
          <p:nvPr/>
        </p:nvSpPr>
        <p:spPr>
          <a:xfrm>
            <a:off x="35496" y="3501008"/>
            <a:ext cx="1728192" cy="64807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/>
              <a:t>manipulação</a:t>
            </a:r>
            <a:endParaRPr lang="en-US" sz="1600" b="1" dirty="0"/>
          </a:p>
        </p:txBody>
      </p:sp>
      <p:sp>
        <p:nvSpPr>
          <p:cNvPr id="12" name="Right Arrow 11"/>
          <p:cNvSpPr/>
          <p:nvPr/>
        </p:nvSpPr>
        <p:spPr>
          <a:xfrm>
            <a:off x="35496" y="4149080"/>
            <a:ext cx="1728192" cy="64807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/>
              <a:t>manipulação</a:t>
            </a:r>
            <a:endParaRPr lang="en-US" sz="1600" b="1" dirty="0"/>
          </a:p>
        </p:txBody>
      </p:sp>
      <p:sp>
        <p:nvSpPr>
          <p:cNvPr id="13" name="Right Arrow 12"/>
          <p:cNvSpPr/>
          <p:nvPr/>
        </p:nvSpPr>
        <p:spPr>
          <a:xfrm>
            <a:off x="35496" y="4797152"/>
            <a:ext cx="1728192" cy="64807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/>
              <a:t>manipulação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448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Desenvolver</a:t>
            </a:r>
            <a:r>
              <a:rPr lang="en-US" dirty="0" smtClean="0"/>
              <a:t> o </a:t>
            </a:r>
            <a:r>
              <a:rPr lang="en-US" dirty="0" err="1" smtClean="0"/>
              <a:t>raciocínio</a:t>
            </a:r>
            <a:r>
              <a:rPr lang="en-US" dirty="0" smtClean="0"/>
              <a:t> </a:t>
            </a:r>
            <a:r>
              <a:rPr lang="en-US" dirty="0" err="1" smtClean="0"/>
              <a:t>lógico</a:t>
            </a:r>
            <a:r>
              <a:rPr lang="en-US" dirty="0" smtClean="0"/>
              <a:t> de </a:t>
            </a:r>
            <a:r>
              <a:rPr lang="en-US" dirty="0" err="1" smtClean="0"/>
              <a:t>programação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Aprender</a:t>
            </a:r>
            <a:r>
              <a:rPr lang="en-US" dirty="0" smtClean="0"/>
              <a:t> a </a:t>
            </a:r>
            <a:r>
              <a:rPr lang="en-US" dirty="0" err="1" smtClean="0"/>
              <a:t>programar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linguagem</a:t>
            </a:r>
            <a:r>
              <a:rPr lang="en-US" dirty="0" smtClean="0"/>
              <a:t> </a:t>
            </a:r>
            <a:r>
              <a:rPr lang="en-US" dirty="0" err="1" smtClean="0"/>
              <a:t>estruturada</a:t>
            </a:r>
            <a:endParaRPr lang="en-US" dirty="0" smtClean="0"/>
          </a:p>
          <a:p>
            <a:pPr lvl="1"/>
            <a:r>
              <a:rPr lang="en-US" dirty="0" err="1" smtClean="0"/>
              <a:t>Linguagem</a:t>
            </a:r>
            <a:r>
              <a:rPr lang="en-US" dirty="0" smtClean="0"/>
              <a:t> C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Outro </a:t>
            </a:r>
            <a:r>
              <a:rPr lang="en-US" dirty="0" err="1" smtClean="0"/>
              <a:t>exemplo</a:t>
            </a:r>
            <a:r>
              <a:rPr lang="en-US" dirty="0" smtClean="0"/>
              <a:t>: “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horas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?”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Suponha</a:t>
            </a:r>
            <a:r>
              <a:rPr lang="en-US" dirty="0" smtClean="0"/>
              <a:t> o </a:t>
            </a:r>
            <a:r>
              <a:rPr lang="en-US" dirty="0" err="1" smtClean="0"/>
              <a:t>diálogo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-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horas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?</a:t>
            </a:r>
          </a:p>
          <a:p>
            <a:pPr marL="457200" lvl="1" indent="0">
              <a:buNone/>
            </a:pPr>
            <a:r>
              <a:rPr lang="en-US" dirty="0" smtClean="0"/>
              <a:t>- São 10:15 da </a:t>
            </a:r>
            <a:r>
              <a:rPr lang="en-US" dirty="0" err="1" smtClean="0"/>
              <a:t>manhã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- </a:t>
            </a:r>
            <a:r>
              <a:rPr lang="en-US" dirty="0" err="1" smtClean="0"/>
              <a:t>Quantos</a:t>
            </a:r>
            <a:r>
              <a:rPr lang="en-US" dirty="0" smtClean="0"/>
              <a:t> </a:t>
            </a:r>
            <a:r>
              <a:rPr lang="en-US" dirty="0" err="1" smtClean="0"/>
              <a:t>minutos</a:t>
            </a:r>
            <a:r>
              <a:rPr lang="en-US" dirty="0" smtClean="0"/>
              <a:t> se </a:t>
            </a:r>
            <a:r>
              <a:rPr lang="en-US" dirty="0" err="1" smtClean="0"/>
              <a:t>passaram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o </a:t>
            </a:r>
            <a:r>
              <a:rPr lang="en-US" dirty="0" err="1" smtClean="0"/>
              <a:t>início</a:t>
            </a:r>
            <a:r>
              <a:rPr lang="en-US" dirty="0" smtClean="0"/>
              <a:t> do </a:t>
            </a:r>
            <a:r>
              <a:rPr lang="en-US" dirty="0" err="1" smtClean="0"/>
              <a:t>dia</a:t>
            </a:r>
            <a:r>
              <a:rPr lang="en-US" dirty="0" smtClean="0"/>
              <a:t>? … </a:t>
            </a:r>
            <a:r>
              <a:rPr lang="en-US" dirty="0" err="1" smtClean="0"/>
              <a:t>melhor</a:t>
            </a:r>
            <a:r>
              <a:rPr lang="en-US" dirty="0" smtClean="0"/>
              <a:t> </a:t>
            </a:r>
            <a:r>
              <a:rPr lang="en-US" dirty="0" err="1" smtClean="0"/>
              <a:t>ainda</a:t>
            </a:r>
            <a:r>
              <a:rPr lang="en-US" dirty="0" smtClean="0"/>
              <a:t>,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consegue</a:t>
            </a:r>
            <a:r>
              <a:rPr lang="en-US" dirty="0" smtClean="0"/>
              <a:t> </a:t>
            </a:r>
            <a:r>
              <a:rPr lang="en-US" dirty="0" err="1" smtClean="0"/>
              <a:t>fazer</a:t>
            </a:r>
            <a:r>
              <a:rPr lang="en-US" dirty="0" smtClean="0"/>
              <a:t> um </a:t>
            </a:r>
            <a:r>
              <a:rPr lang="en-US" dirty="0" err="1" smtClean="0"/>
              <a:t>algoritmo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dada as </a:t>
            </a:r>
            <a:r>
              <a:rPr lang="en-US" dirty="0" err="1" smtClean="0"/>
              <a:t>horas</a:t>
            </a:r>
            <a:r>
              <a:rPr lang="en-US" dirty="0" smtClean="0"/>
              <a:t> e </a:t>
            </a:r>
            <a:r>
              <a:rPr lang="en-US" dirty="0" err="1" smtClean="0"/>
              <a:t>minutos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me </a:t>
            </a:r>
            <a:r>
              <a:rPr lang="en-US" dirty="0" err="1" smtClean="0"/>
              <a:t>diga</a:t>
            </a:r>
            <a:r>
              <a:rPr lang="en-US" dirty="0" smtClean="0"/>
              <a:t> </a:t>
            </a:r>
            <a:r>
              <a:rPr lang="en-US" dirty="0" err="1" smtClean="0"/>
              <a:t>quantas</a:t>
            </a:r>
            <a:r>
              <a:rPr lang="en-US" dirty="0" smtClean="0"/>
              <a:t> </a:t>
            </a:r>
            <a:r>
              <a:rPr lang="en-US" dirty="0" err="1" smtClean="0"/>
              <a:t>horas</a:t>
            </a:r>
            <a:r>
              <a:rPr lang="en-US" dirty="0" smtClean="0"/>
              <a:t> se </a:t>
            </a:r>
            <a:r>
              <a:rPr lang="en-US" dirty="0" err="1" smtClean="0"/>
              <a:t>passaram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o </a:t>
            </a:r>
            <a:r>
              <a:rPr lang="en-US" dirty="0" err="1" smtClean="0"/>
              <a:t>início</a:t>
            </a:r>
            <a:r>
              <a:rPr lang="en-US" dirty="0" smtClean="0"/>
              <a:t> do </a:t>
            </a:r>
            <a:r>
              <a:rPr lang="en-US" dirty="0" err="1" smtClean="0"/>
              <a:t>dia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Qual</a:t>
            </a:r>
            <a:r>
              <a:rPr lang="en-US" dirty="0" smtClean="0"/>
              <a:t> é a </a:t>
            </a:r>
            <a:r>
              <a:rPr lang="en-US" dirty="0" err="1" smtClean="0"/>
              <a:t>entrada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Qual</a:t>
            </a:r>
            <a:r>
              <a:rPr lang="en-US" dirty="0" smtClean="0"/>
              <a:t> é a </a:t>
            </a:r>
            <a:r>
              <a:rPr lang="en-US" dirty="0" err="1" smtClean="0"/>
              <a:t>saída</a:t>
            </a:r>
            <a:r>
              <a:rPr lang="en-US" dirty="0" smtClean="0"/>
              <a:t> </a:t>
            </a:r>
            <a:r>
              <a:rPr lang="en-US" dirty="0" err="1" smtClean="0"/>
              <a:t>esperada</a:t>
            </a:r>
            <a:r>
              <a:rPr lang="en-US" dirty="0" smtClean="0"/>
              <a:t>?</a:t>
            </a:r>
          </a:p>
          <a:p>
            <a:r>
              <a:rPr lang="en-US" dirty="0" smtClean="0"/>
              <a:t>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precisa</a:t>
            </a:r>
            <a:r>
              <a:rPr lang="en-US" dirty="0" smtClean="0"/>
              <a:t> </a:t>
            </a:r>
            <a:r>
              <a:rPr lang="en-US" dirty="0" err="1" smtClean="0"/>
              <a:t>fazer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manipular</a:t>
            </a:r>
            <a:r>
              <a:rPr lang="en-US" dirty="0" smtClean="0"/>
              <a:t> a </a:t>
            </a:r>
            <a:r>
              <a:rPr lang="en-US" dirty="0" err="1" smtClean="0"/>
              <a:t>entrada</a:t>
            </a:r>
            <a:r>
              <a:rPr lang="en-US" dirty="0" smtClean="0"/>
              <a:t> e </a:t>
            </a:r>
            <a:r>
              <a:rPr lang="en-US" dirty="0" err="1" smtClean="0"/>
              <a:t>transformá</a:t>
            </a:r>
            <a:r>
              <a:rPr lang="en-US" dirty="0" smtClean="0"/>
              <a:t>-la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saída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326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algoritmo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inicio</a:t>
            </a:r>
          </a:p>
          <a:p>
            <a:pPr marL="0" indent="0">
              <a:buNone/>
            </a:pPr>
            <a:r>
              <a:rPr lang="pt-BR" dirty="0"/>
              <a:t>	var horas, minutos, total : inteiro</a:t>
            </a:r>
          </a:p>
          <a:p>
            <a:pPr marL="0" indent="0">
              <a:buNone/>
            </a:pPr>
            <a:r>
              <a:rPr lang="pt-BR" dirty="0"/>
              <a:t>	leia horas, minutos</a:t>
            </a:r>
          </a:p>
          <a:p>
            <a:pPr marL="0" indent="0">
              <a:buNone/>
            </a:pPr>
            <a:r>
              <a:rPr lang="pt-BR" dirty="0"/>
              <a:t>	total </a:t>
            </a:r>
            <a:r>
              <a:rPr lang="pt-BR" dirty="0" smtClean="0"/>
              <a:t>= </a:t>
            </a:r>
            <a:r>
              <a:rPr lang="pt-BR" dirty="0"/>
              <a:t>horas * 60 + minutos</a:t>
            </a:r>
          </a:p>
          <a:p>
            <a:pPr marL="0" indent="0">
              <a:buNone/>
            </a:pPr>
            <a:r>
              <a:rPr lang="pt-BR" dirty="0"/>
              <a:t>	imprima </a:t>
            </a:r>
            <a:r>
              <a:rPr lang="pt-BR" dirty="0" smtClean="0"/>
              <a:t>“Se </a:t>
            </a:r>
            <a:r>
              <a:rPr lang="pt-BR" dirty="0"/>
              <a:t>passaram "+ total +" minutos</a:t>
            </a:r>
            <a:r>
              <a:rPr lang="pt-BR" dirty="0" smtClean="0"/>
              <a:t>."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fim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02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entender</a:t>
            </a:r>
            <a:r>
              <a:rPr lang="en-US" dirty="0" smtClean="0"/>
              <a:t> um </a:t>
            </a:r>
            <a:r>
              <a:rPr lang="en-US" dirty="0" err="1" smtClean="0"/>
              <a:t>algoritmo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Aprenda</a:t>
            </a:r>
            <a:r>
              <a:rPr lang="en-US" dirty="0" smtClean="0"/>
              <a:t> o </a:t>
            </a:r>
            <a:r>
              <a:rPr lang="en-US" dirty="0" err="1" smtClean="0"/>
              <a:t>vocabulário</a:t>
            </a:r>
            <a:endParaRPr lang="en-US" dirty="0" smtClean="0"/>
          </a:p>
          <a:p>
            <a:pPr marL="0" indent="0">
              <a:buNone/>
            </a:pPr>
            <a:r>
              <a:rPr lang="pt-BR" sz="2000" dirty="0"/>
              <a:t>inicio</a:t>
            </a:r>
          </a:p>
          <a:p>
            <a:pPr marL="0" indent="0">
              <a:buNone/>
            </a:pPr>
            <a:r>
              <a:rPr lang="pt-BR" sz="2000" dirty="0"/>
              <a:t>	var horas, minutos, total : inteiro</a:t>
            </a:r>
          </a:p>
          <a:p>
            <a:pPr marL="0" indent="0">
              <a:buNone/>
            </a:pPr>
            <a:r>
              <a:rPr lang="pt-BR" sz="2000" dirty="0"/>
              <a:t>	leia horas, minutos</a:t>
            </a:r>
          </a:p>
          <a:p>
            <a:pPr marL="0" indent="0">
              <a:buNone/>
            </a:pPr>
            <a:r>
              <a:rPr lang="pt-BR" sz="2000" dirty="0"/>
              <a:t>	total = horas * 60 + minutos</a:t>
            </a:r>
          </a:p>
          <a:p>
            <a:pPr marL="0" indent="0">
              <a:buNone/>
            </a:pPr>
            <a:r>
              <a:rPr lang="pt-BR" sz="2000" dirty="0"/>
              <a:t>	imprima “Se passaram "+ total +" minutos."</a:t>
            </a:r>
          </a:p>
          <a:p>
            <a:pPr marL="0" indent="0">
              <a:buNone/>
            </a:pPr>
            <a:r>
              <a:rPr lang="pt-BR" sz="2000" dirty="0"/>
              <a:t>fim</a:t>
            </a: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5" name="Oval 4"/>
          <p:cNvSpPr/>
          <p:nvPr/>
        </p:nvSpPr>
        <p:spPr>
          <a:xfrm>
            <a:off x="395536" y="1916832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1520" y="3717032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31640" y="3356992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949232" y="3095248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43808" y="3068960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04632" y="3084200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373168" y="2250584"/>
            <a:ext cx="49853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377360" y="2636912"/>
            <a:ext cx="49853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09472" y="3489960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864224" y="3459480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39752" y="3356992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954408" y="3387472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030336" y="3372232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110456" y="3372232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3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entender</a:t>
            </a:r>
            <a:r>
              <a:rPr lang="en-US" dirty="0" smtClean="0"/>
              <a:t> um </a:t>
            </a:r>
            <a:r>
              <a:rPr lang="en-US" dirty="0" err="1" smtClean="0"/>
              <a:t>algoritmo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Entenda</a:t>
            </a:r>
            <a:r>
              <a:rPr lang="en-US" dirty="0" smtClean="0"/>
              <a:t> o </a:t>
            </a:r>
            <a:r>
              <a:rPr lang="en-US" dirty="0" err="1" smtClean="0"/>
              <a:t>fluxo</a:t>
            </a:r>
            <a:endParaRPr lang="en-US" dirty="0" smtClean="0"/>
          </a:p>
          <a:p>
            <a:pPr lvl="1"/>
            <a:r>
              <a:rPr lang="en-US" dirty="0" err="1" smtClean="0"/>
              <a:t>passo</a:t>
            </a:r>
            <a:r>
              <a:rPr lang="en-US" dirty="0" smtClean="0"/>
              <a:t>-a-</a:t>
            </a:r>
            <a:r>
              <a:rPr lang="en-US" dirty="0" err="1" smtClean="0"/>
              <a:t>passo</a:t>
            </a:r>
            <a:endParaRPr lang="en-US" dirty="0" smtClean="0"/>
          </a:p>
          <a:p>
            <a:pPr marL="0" indent="0">
              <a:buNone/>
            </a:pPr>
            <a:r>
              <a:rPr lang="pt-BR" sz="2000" dirty="0" smtClean="0"/>
              <a:t>inicio</a:t>
            </a:r>
          </a:p>
          <a:p>
            <a:pPr marL="0" indent="0">
              <a:buNone/>
            </a:pPr>
            <a:r>
              <a:rPr lang="pt-BR" sz="2000" dirty="0"/>
              <a:t>	var horas, minutos, total : inteiro</a:t>
            </a:r>
          </a:p>
          <a:p>
            <a:pPr marL="0" indent="0">
              <a:buNone/>
            </a:pPr>
            <a:r>
              <a:rPr lang="pt-BR" sz="2000" dirty="0"/>
              <a:t>	leia horas, minutos</a:t>
            </a:r>
          </a:p>
          <a:p>
            <a:pPr marL="0" indent="0">
              <a:buNone/>
            </a:pPr>
            <a:r>
              <a:rPr lang="pt-BR" sz="2000" dirty="0"/>
              <a:t>	total = horas * 60 + minutos</a:t>
            </a:r>
          </a:p>
          <a:p>
            <a:pPr marL="0" indent="0">
              <a:buNone/>
            </a:pPr>
            <a:r>
              <a:rPr lang="pt-BR" sz="2000" dirty="0"/>
              <a:t>	imprima “Se passaram "+ total +" minutos."</a:t>
            </a:r>
          </a:p>
          <a:p>
            <a:pPr marL="0" indent="0">
              <a:buNone/>
            </a:pPr>
            <a:r>
              <a:rPr lang="pt-BR" sz="2000" dirty="0" smtClean="0"/>
              <a:t>fim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5" name="Striped Right Arrow 4"/>
          <p:cNvSpPr/>
          <p:nvPr/>
        </p:nvSpPr>
        <p:spPr>
          <a:xfrm rot="5400000">
            <a:off x="6282190" y="2978950"/>
            <a:ext cx="1872208" cy="9001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0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Veja</a:t>
            </a:r>
            <a:r>
              <a:rPr lang="en-US" dirty="0" smtClean="0"/>
              <a:t> o </a:t>
            </a:r>
            <a:r>
              <a:rPr lang="en-US" dirty="0" err="1" smtClean="0"/>
              <a:t>estado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inicio</a:t>
            </a:r>
          </a:p>
          <a:p>
            <a:pPr marL="0" indent="0">
              <a:buNone/>
            </a:pPr>
            <a:r>
              <a:rPr lang="pt-BR" dirty="0"/>
              <a:t>	var horas, minutos, total : inteiro</a:t>
            </a:r>
          </a:p>
          <a:p>
            <a:pPr marL="0" indent="0">
              <a:buNone/>
            </a:pPr>
            <a:r>
              <a:rPr lang="pt-BR" dirty="0"/>
              <a:t>	leia horas, minutos</a:t>
            </a:r>
          </a:p>
          <a:p>
            <a:pPr marL="0" indent="0">
              <a:buNone/>
            </a:pPr>
            <a:r>
              <a:rPr lang="pt-BR" dirty="0"/>
              <a:t>	total = horas * 60 + minutos</a:t>
            </a:r>
          </a:p>
          <a:p>
            <a:pPr marL="0" indent="0">
              <a:buNone/>
            </a:pPr>
            <a:r>
              <a:rPr lang="pt-BR" dirty="0"/>
              <a:t>	imprima “Se passaram "+ total +" minutos."</a:t>
            </a:r>
          </a:p>
          <a:p>
            <a:pPr marL="0" indent="0">
              <a:buNone/>
            </a:pPr>
            <a:r>
              <a:rPr lang="pt-BR" dirty="0"/>
              <a:t>fim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251520" y="551723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Memória</a:t>
            </a:r>
            <a:r>
              <a:rPr lang="en-US" dirty="0" smtClean="0"/>
              <a:t>: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653216"/>
              </p:ext>
            </p:extLst>
          </p:nvPr>
        </p:nvGraphicFramePr>
        <p:xfrm>
          <a:off x="1547664" y="5268718"/>
          <a:ext cx="2808312" cy="1235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/>
                <a:gridCol w="936104"/>
                <a:gridCol w="936104"/>
              </a:tblGrid>
              <a:tr h="30892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horas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minutos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</a:t>
                      </a:r>
                      <a:endParaRPr lang="en-US" sz="1400" dirty="0"/>
                    </a:p>
                  </a:txBody>
                  <a:tcPr/>
                </a:tc>
              </a:tr>
              <a:tr h="3089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38126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-487432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234987</a:t>
                      </a:r>
                      <a:endParaRPr lang="en-US" sz="1400" dirty="0"/>
                    </a:p>
                  </a:txBody>
                  <a:tcPr/>
                </a:tc>
              </a:tr>
              <a:tr h="3089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930</a:t>
                      </a:r>
                      <a:endParaRPr lang="en-US" sz="1400" dirty="0"/>
                    </a:p>
                  </a:txBody>
                  <a:tcPr/>
                </a:tc>
              </a:tr>
              <a:tr h="30892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04136" y="4582869"/>
            <a:ext cx="359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Cenário</a:t>
            </a:r>
            <a:r>
              <a:rPr lang="en-US" dirty="0"/>
              <a:t> </a:t>
            </a:r>
            <a:r>
              <a:rPr lang="en-US" dirty="0" smtClean="0"/>
              <a:t>1:</a:t>
            </a:r>
          </a:p>
          <a:p>
            <a:r>
              <a:rPr lang="en-US" dirty="0" smtClean="0"/>
              <a:t>São dados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entrada</a:t>
            </a:r>
            <a:r>
              <a:rPr lang="en-US" dirty="0" smtClean="0"/>
              <a:t> 15 e 30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470013"/>
              </p:ext>
            </p:extLst>
          </p:nvPr>
        </p:nvGraphicFramePr>
        <p:xfrm>
          <a:off x="5292080" y="5289652"/>
          <a:ext cx="2808312" cy="1235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/>
                <a:gridCol w="936104"/>
                <a:gridCol w="936104"/>
              </a:tblGrid>
              <a:tr h="30892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horas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minutos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</a:t>
                      </a:r>
                      <a:endParaRPr lang="en-US" sz="1400" dirty="0"/>
                    </a:p>
                  </a:txBody>
                  <a:tcPr/>
                </a:tc>
              </a:tr>
              <a:tr h="3089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2322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111134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3089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490</a:t>
                      </a:r>
                      <a:endParaRPr lang="en-US" sz="1400" dirty="0"/>
                    </a:p>
                  </a:txBody>
                  <a:tcPr/>
                </a:tc>
              </a:tr>
              <a:tr h="30892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648552" y="4603803"/>
            <a:ext cx="3467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Cenário</a:t>
            </a:r>
            <a:r>
              <a:rPr lang="en-US" dirty="0"/>
              <a:t> </a:t>
            </a:r>
            <a:r>
              <a:rPr lang="en-US" dirty="0" smtClean="0"/>
              <a:t>2:</a:t>
            </a:r>
          </a:p>
          <a:p>
            <a:r>
              <a:rPr lang="en-US" dirty="0" smtClean="0"/>
              <a:t>São dados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entrada</a:t>
            </a:r>
            <a:r>
              <a:rPr lang="en-US" dirty="0" smtClean="0"/>
              <a:t> 8 e 10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53224" y="4560194"/>
            <a:ext cx="8784976" cy="209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13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entender</a:t>
            </a:r>
            <a:r>
              <a:rPr lang="en-US" dirty="0" smtClean="0"/>
              <a:t> um </a:t>
            </a:r>
            <a:r>
              <a:rPr lang="en-US" dirty="0" err="1" smtClean="0"/>
              <a:t>algoritmo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Vocabulário</a:t>
            </a:r>
            <a:endParaRPr lang="en-US" dirty="0" smtClean="0"/>
          </a:p>
          <a:p>
            <a:r>
              <a:rPr lang="en-US" dirty="0" err="1" smtClean="0"/>
              <a:t>Fluxo</a:t>
            </a:r>
            <a:endParaRPr lang="en-US" dirty="0" smtClean="0"/>
          </a:p>
          <a:p>
            <a:r>
              <a:rPr lang="en-US" dirty="0" smtClean="0"/>
              <a:t>Estado</a:t>
            </a:r>
          </a:p>
          <a:p>
            <a:endParaRPr lang="en-US" dirty="0"/>
          </a:p>
          <a:p>
            <a:r>
              <a:rPr lang="en-US" dirty="0" err="1" smtClean="0"/>
              <a:t>Depois</a:t>
            </a:r>
            <a:r>
              <a:rPr lang="en-US" dirty="0" smtClean="0"/>
              <a:t> </a:t>
            </a:r>
            <a:r>
              <a:rPr lang="en-US" dirty="0" err="1" smtClean="0"/>
              <a:t>aprenderemos</a:t>
            </a:r>
            <a:r>
              <a:rPr lang="en-US" dirty="0" smtClean="0"/>
              <a:t> outros </a:t>
            </a:r>
            <a:r>
              <a:rPr lang="en-US" dirty="0" err="1" smtClean="0"/>
              <a:t>princípios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108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exemplos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Como </a:t>
            </a:r>
            <a:r>
              <a:rPr lang="en-US" dirty="0" err="1" smtClean="0"/>
              <a:t>obter</a:t>
            </a:r>
            <a:r>
              <a:rPr lang="en-US" dirty="0" smtClean="0"/>
              <a:t> 04 </a:t>
            </a:r>
            <a:r>
              <a:rPr lang="en-US" dirty="0" err="1" smtClean="0"/>
              <a:t>litros</a:t>
            </a:r>
            <a:r>
              <a:rPr lang="en-US" dirty="0" smtClean="0"/>
              <a:t> de </a:t>
            </a:r>
            <a:r>
              <a:rPr lang="en-US" dirty="0" err="1" smtClean="0"/>
              <a:t>água</a:t>
            </a:r>
            <a:r>
              <a:rPr lang="en-US" dirty="0" smtClean="0"/>
              <a:t>, </a:t>
            </a:r>
            <a:r>
              <a:rPr lang="en-US" dirty="0" err="1" smtClean="0"/>
              <a:t>sendo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temos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recipiente</a:t>
            </a:r>
            <a:r>
              <a:rPr lang="en-US" dirty="0" smtClean="0"/>
              <a:t> com </a:t>
            </a:r>
            <a:r>
              <a:rPr lang="en-US" dirty="0" err="1" smtClean="0"/>
              <a:t>capacidade</a:t>
            </a:r>
            <a:r>
              <a:rPr lang="en-US" dirty="0" smtClean="0"/>
              <a:t> de 3 </a:t>
            </a:r>
            <a:r>
              <a:rPr lang="en-US" dirty="0" err="1" smtClean="0"/>
              <a:t>litros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recipiente</a:t>
            </a:r>
            <a:r>
              <a:rPr lang="en-US" dirty="0" smtClean="0"/>
              <a:t> com </a:t>
            </a:r>
            <a:r>
              <a:rPr lang="en-US" dirty="0" err="1" smtClean="0"/>
              <a:t>capacidade</a:t>
            </a:r>
            <a:r>
              <a:rPr lang="en-US" dirty="0" smtClean="0"/>
              <a:t> de 5 </a:t>
            </a:r>
            <a:r>
              <a:rPr lang="en-US" dirty="0" err="1" smtClean="0"/>
              <a:t>litros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Dessa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, </a:t>
            </a:r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focar</a:t>
            </a:r>
            <a:r>
              <a:rPr lang="en-US" dirty="0" smtClean="0"/>
              <a:t> </a:t>
            </a:r>
            <a:r>
              <a:rPr lang="en-US" dirty="0" err="1" smtClean="0"/>
              <a:t>apenas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resolução</a:t>
            </a:r>
            <a:r>
              <a:rPr lang="en-US" dirty="0" smtClean="0"/>
              <a:t> do </a:t>
            </a:r>
            <a:r>
              <a:rPr lang="en-US" dirty="0" err="1" smtClean="0"/>
              <a:t>problema</a:t>
            </a:r>
            <a:endParaRPr lang="en-US" dirty="0" smtClean="0"/>
          </a:p>
          <a:p>
            <a:pPr lvl="1"/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seja</a:t>
            </a:r>
            <a:r>
              <a:rPr lang="en-US" dirty="0" smtClean="0"/>
              <a:t>, o </a:t>
            </a:r>
            <a:r>
              <a:rPr lang="en-US" dirty="0" err="1" smtClean="0"/>
              <a:t>vocabulário</a:t>
            </a:r>
            <a:r>
              <a:rPr lang="en-US" dirty="0" smtClean="0"/>
              <a:t> é </a:t>
            </a:r>
            <a:r>
              <a:rPr lang="en-US" dirty="0" err="1" smtClean="0"/>
              <a:t>livre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Escreva</a:t>
            </a:r>
            <a:r>
              <a:rPr lang="en-US" dirty="0" smtClean="0"/>
              <a:t> um </a:t>
            </a:r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passos</a:t>
            </a:r>
            <a:r>
              <a:rPr lang="en-US" dirty="0" smtClean="0"/>
              <a:t> de forma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qualquer</a:t>
            </a:r>
            <a:r>
              <a:rPr lang="en-US" dirty="0" smtClean="0"/>
              <a:t> </a:t>
            </a:r>
            <a:r>
              <a:rPr lang="en-US" dirty="0" err="1" smtClean="0"/>
              <a:t>pessoa</a:t>
            </a:r>
            <a:r>
              <a:rPr lang="en-US" dirty="0" smtClean="0"/>
              <a:t>, se </a:t>
            </a:r>
            <a:r>
              <a:rPr lang="en-US" dirty="0" err="1" smtClean="0"/>
              <a:t>seguir</a:t>
            </a:r>
            <a:r>
              <a:rPr lang="en-US" dirty="0" smtClean="0"/>
              <a:t> o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passos</a:t>
            </a:r>
            <a:r>
              <a:rPr lang="en-US" dirty="0" smtClean="0"/>
              <a:t> </a:t>
            </a:r>
            <a:r>
              <a:rPr lang="en-US" dirty="0" err="1" smtClean="0"/>
              <a:t>obterá</a:t>
            </a:r>
            <a:r>
              <a:rPr lang="en-US" dirty="0" smtClean="0"/>
              <a:t> o </a:t>
            </a:r>
            <a:r>
              <a:rPr lang="en-US" dirty="0" err="1" smtClean="0"/>
              <a:t>resultado</a:t>
            </a:r>
            <a:endParaRPr lang="en-US" dirty="0" smtClean="0"/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receita</a:t>
            </a:r>
            <a:r>
              <a:rPr lang="en-US" dirty="0" smtClean="0"/>
              <a:t> de bolo”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6" name="Freeform 5"/>
          <p:cNvSpPr/>
          <p:nvPr/>
        </p:nvSpPr>
        <p:spPr>
          <a:xfrm>
            <a:off x="1587996" y="2704336"/>
            <a:ext cx="1327820" cy="868680"/>
          </a:xfrm>
          <a:custGeom>
            <a:avLst/>
            <a:gdLst>
              <a:gd name="connsiteX0" fmla="*/ 200060 w 1327820"/>
              <a:gd name="connsiteY0" fmla="*/ 76200 h 868680"/>
              <a:gd name="connsiteX1" fmla="*/ 139100 w 1327820"/>
              <a:gd name="connsiteY1" fmla="*/ 152400 h 868680"/>
              <a:gd name="connsiteX2" fmla="*/ 32420 w 1327820"/>
              <a:gd name="connsiteY2" fmla="*/ 228600 h 868680"/>
              <a:gd name="connsiteX3" fmla="*/ 1940 w 1327820"/>
              <a:gd name="connsiteY3" fmla="*/ 274320 h 868680"/>
              <a:gd name="connsiteX4" fmla="*/ 17180 w 1327820"/>
              <a:gd name="connsiteY4" fmla="*/ 518160 h 868680"/>
              <a:gd name="connsiteX5" fmla="*/ 62900 w 1327820"/>
              <a:gd name="connsiteY5" fmla="*/ 548640 h 868680"/>
              <a:gd name="connsiteX6" fmla="*/ 108620 w 1327820"/>
              <a:gd name="connsiteY6" fmla="*/ 563880 h 868680"/>
              <a:gd name="connsiteX7" fmla="*/ 154340 w 1327820"/>
              <a:gd name="connsiteY7" fmla="*/ 594360 h 868680"/>
              <a:gd name="connsiteX8" fmla="*/ 245780 w 1327820"/>
              <a:gd name="connsiteY8" fmla="*/ 640080 h 868680"/>
              <a:gd name="connsiteX9" fmla="*/ 306740 w 1327820"/>
              <a:gd name="connsiteY9" fmla="*/ 777240 h 868680"/>
              <a:gd name="connsiteX10" fmla="*/ 352460 w 1327820"/>
              <a:gd name="connsiteY10" fmla="*/ 792480 h 868680"/>
              <a:gd name="connsiteX11" fmla="*/ 398180 w 1327820"/>
              <a:gd name="connsiteY11" fmla="*/ 822960 h 868680"/>
              <a:gd name="connsiteX12" fmla="*/ 489620 w 1327820"/>
              <a:gd name="connsiteY12" fmla="*/ 838200 h 868680"/>
              <a:gd name="connsiteX13" fmla="*/ 535340 w 1327820"/>
              <a:gd name="connsiteY13" fmla="*/ 853440 h 868680"/>
              <a:gd name="connsiteX14" fmla="*/ 626780 w 1327820"/>
              <a:gd name="connsiteY14" fmla="*/ 868680 h 868680"/>
              <a:gd name="connsiteX15" fmla="*/ 809660 w 1327820"/>
              <a:gd name="connsiteY15" fmla="*/ 853440 h 868680"/>
              <a:gd name="connsiteX16" fmla="*/ 870620 w 1327820"/>
              <a:gd name="connsiteY16" fmla="*/ 838200 h 868680"/>
              <a:gd name="connsiteX17" fmla="*/ 901100 w 1327820"/>
              <a:gd name="connsiteY17" fmla="*/ 792480 h 868680"/>
              <a:gd name="connsiteX18" fmla="*/ 885860 w 1327820"/>
              <a:gd name="connsiteY18" fmla="*/ 746760 h 868680"/>
              <a:gd name="connsiteX19" fmla="*/ 794420 w 1327820"/>
              <a:gd name="connsiteY19" fmla="*/ 685800 h 868680"/>
              <a:gd name="connsiteX20" fmla="*/ 779180 w 1327820"/>
              <a:gd name="connsiteY20" fmla="*/ 640080 h 868680"/>
              <a:gd name="connsiteX21" fmla="*/ 763940 w 1327820"/>
              <a:gd name="connsiteY21" fmla="*/ 518160 h 868680"/>
              <a:gd name="connsiteX22" fmla="*/ 855380 w 1327820"/>
              <a:gd name="connsiteY22" fmla="*/ 457200 h 868680"/>
              <a:gd name="connsiteX23" fmla="*/ 1160180 w 1327820"/>
              <a:gd name="connsiteY23" fmla="*/ 472440 h 868680"/>
              <a:gd name="connsiteX24" fmla="*/ 1266860 w 1327820"/>
              <a:gd name="connsiteY24" fmla="*/ 457200 h 868680"/>
              <a:gd name="connsiteX25" fmla="*/ 1327820 w 1327820"/>
              <a:gd name="connsiteY25" fmla="*/ 320040 h 868680"/>
              <a:gd name="connsiteX26" fmla="*/ 1327820 w 1327820"/>
              <a:gd name="connsiteY26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7820" h="868680">
                <a:moveTo>
                  <a:pt x="200060" y="76200"/>
                </a:moveTo>
                <a:cubicBezTo>
                  <a:pt x="179740" y="101600"/>
                  <a:pt x="162101" y="129399"/>
                  <a:pt x="139100" y="152400"/>
                </a:cubicBezTo>
                <a:cubicBezTo>
                  <a:pt x="120197" y="171303"/>
                  <a:pt x="58380" y="211293"/>
                  <a:pt x="32420" y="228600"/>
                </a:cubicBezTo>
                <a:cubicBezTo>
                  <a:pt x="22260" y="243840"/>
                  <a:pt x="2903" y="256029"/>
                  <a:pt x="1940" y="274320"/>
                </a:cubicBezTo>
                <a:cubicBezTo>
                  <a:pt x="-2340" y="355646"/>
                  <a:pt x="-487" y="438661"/>
                  <a:pt x="17180" y="518160"/>
                </a:cubicBezTo>
                <a:cubicBezTo>
                  <a:pt x="21153" y="536040"/>
                  <a:pt x="46517" y="540449"/>
                  <a:pt x="62900" y="548640"/>
                </a:cubicBezTo>
                <a:cubicBezTo>
                  <a:pt x="77268" y="555824"/>
                  <a:pt x="94252" y="556696"/>
                  <a:pt x="108620" y="563880"/>
                </a:cubicBezTo>
                <a:cubicBezTo>
                  <a:pt x="125003" y="572071"/>
                  <a:pt x="137957" y="586169"/>
                  <a:pt x="154340" y="594360"/>
                </a:cubicBezTo>
                <a:cubicBezTo>
                  <a:pt x="280533" y="657456"/>
                  <a:pt x="114753" y="552729"/>
                  <a:pt x="245780" y="640080"/>
                </a:cubicBezTo>
                <a:cubicBezTo>
                  <a:pt x="255094" y="668021"/>
                  <a:pt x="273807" y="750894"/>
                  <a:pt x="306740" y="777240"/>
                </a:cubicBezTo>
                <a:cubicBezTo>
                  <a:pt x="319284" y="787275"/>
                  <a:pt x="338092" y="785296"/>
                  <a:pt x="352460" y="792480"/>
                </a:cubicBezTo>
                <a:cubicBezTo>
                  <a:pt x="368843" y="800671"/>
                  <a:pt x="380804" y="817168"/>
                  <a:pt x="398180" y="822960"/>
                </a:cubicBezTo>
                <a:cubicBezTo>
                  <a:pt x="427495" y="832732"/>
                  <a:pt x="459455" y="831497"/>
                  <a:pt x="489620" y="838200"/>
                </a:cubicBezTo>
                <a:cubicBezTo>
                  <a:pt x="505302" y="841685"/>
                  <a:pt x="519658" y="849955"/>
                  <a:pt x="535340" y="853440"/>
                </a:cubicBezTo>
                <a:cubicBezTo>
                  <a:pt x="565505" y="860143"/>
                  <a:pt x="596300" y="863600"/>
                  <a:pt x="626780" y="868680"/>
                </a:cubicBezTo>
                <a:cubicBezTo>
                  <a:pt x="687740" y="863600"/>
                  <a:pt x="748961" y="861027"/>
                  <a:pt x="809660" y="853440"/>
                </a:cubicBezTo>
                <a:cubicBezTo>
                  <a:pt x="830444" y="850842"/>
                  <a:pt x="853192" y="849818"/>
                  <a:pt x="870620" y="838200"/>
                </a:cubicBezTo>
                <a:cubicBezTo>
                  <a:pt x="885860" y="828040"/>
                  <a:pt x="890940" y="807720"/>
                  <a:pt x="901100" y="792480"/>
                </a:cubicBezTo>
                <a:cubicBezTo>
                  <a:pt x="896020" y="777240"/>
                  <a:pt x="897219" y="758119"/>
                  <a:pt x="885860" y="746760"/>
                </a:cubicBezTo>
                <a:cubicBezTo>
                  <a:pt x="859957" y="720857"/>
                  <a:pt x="794420" y="685800"/>
                  <a:pt x="794420" y="685800"/>
                </a:cubicBezTo>
                <a:cubicBezTo>
                  <a:pt x="789340" y="670560"/>
                  <a:pt x="786364" y="654448"/>
                  <a:pt x="779180" y="640080"/>
                </a:cubicBezTo>
                <a:cubicBezTo>
                  <a:pt x="756210" y="594139"/>
                  <a:pt x="714168" y="582153"/>
                  <a:pt x="763940" y="518160"/>
                </a:cubicBezTo>
                <a:cubicBezTo>
                  <a:pt x="786430" y="489244"/>
                  <a:pt x="855380" y="457200"/>
                  <a:pt x="855380" y="457200"/>
                </a:cubicBezTo>
                <a:cubicBezTo>
                  <a:pt x="956980" y="462280"/>
                  <a:pt x="1058453" y="472440"/>
                  <a:pt x="1160180" y="472440"/>
                </a:cubicBezTo>
                <a:cubicBezTo>
                  <a:pt x="1196101" y="472440"/>
                  <a:pt x="1234035" y="471789"/>
                  <a:pt x="1266860" y="457200"/>
                </a:cubicBezTo>
                <a:cubicBezTo>
                  <a:pt x="1294484" y="444923"/>
                  <a:pt x="1327820" y="323301"/>
                  <a:pt x="1327820" y="320040"/>
                </a:cubicBezTo>
                <a:lnTo>
                  <a:pt x="132782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3922185" y="2773680"/>
            <a:ext cx="2594031" cy="746760"/>
          </a:xfrm>
          <a:custGeom>
            <a:avLst/>
            <a:gdLst>
              <a:gd name="connsiteX0" fmla="*/ 0 w 2594031"/>
              <a:gd name="connsiteY0" fmla="*/ 0 h 746760"/>
              <a:gd name="connsiteX1" fmla="*/ 106680 w 2594031"/>
              <a:gd name="connsiteY1" fmla="*/ 106680 h 746760"/>
              <a:gd name="connsiteX2" fmla="*/ 182880 w 2594031"/>
              <a:gd name="connsiteY2" fmla="*/ 243840 h 746760"/>
              <a:gd name="connsiteX3" fmla="*/ 274320 w 2594031"/>
              <a:gd name="connsiteY3" fmla="*/ 335280 h 746760"/>
              <a:gd name="connsiteX4" fmla="*/ 350520 w 2594031"/>
              <a:gd name="connsiteY4" fmla="*/ 396240 h 746760"/>
              <a:gd name="connsiteX5" fmla="*/ 381000 w 2594031"/>
              <a:gd name="connsiteY5" fmla="*/ 441960 h 746760"/>
              <a:gd name="connsiteX6" fmla="*/ 426720 w 2594031"/>
              <a:gd name="connsiteY6" fmla="*/ 472440 h 746760"/>
              <a:gd name="connsiteX7" fmla="*/ 441960 w 2594031"/>
              <a:gd name="connsiteY7" fmla="*/ 518160 h 746760"/>
              <a:gd name="connsiteX8" fmla="*/ 487680 w 2594031"/>
              <a:gd name="connsiteY8" fmla="*/ 563880 h 746760"/>
              <a:gd name="connsiteX9" fmla="*/ 548640 w 2594031"/>
              <a:gd name="connsiteY9" fmla="*/ 655320 h 746760"/>
              <a:gd name="connsiteX10" fmla="*/ 609600 w 2594031"/>
              <a:gd name="connsiteY10" fmla="*/ 746760 h 746760"/>
              <a:gd name="connsiteX11" fmla="*/ 1600200 w 2594031"/>
              <a:gd name="connsiteY11" fmla="*/ 731520 h 746760"/>
              <a:gd name="connsiteX12" fmla="*/ 1737360 w 2594031"/>
              <a:gd name="connsiteY12" fmla="*/ 655320 h 746760"/>
              <a:gd name="connsiteX13" fmla="*/ 1767840 w 2594031"/>
              <a:gd name="connsiteY13" fmla="*/ 609600 h 746760"/>
              <a:gd name="connsiteX14" fmla="*/ 1813560 w 2594031"/>
              <a:gd name="connsiteY14" fmla="*/ 594360 h 746760"/>
              <a:gd name="connsiteX15" fmla="*/ 1722120 w 2594031"/>
              <a:gd name="connsiteY15" fmla="*/ 563880 h 746760"/>
              <a:gd name="connsiteX16" fmla="*/ 1676400 w 2594031"/>
              <a:gd name="connsiteY16" fmla="*/ 548640 h 746760"/>
              <a:gd name="connsiteX17" fmla="*/ 1554480 w 2594031"/>
              <a:gd name="connsiteY17" fmla="*/ 518160 h 746760"/>
              <a:gd name="connsiteX18" fmla="*/ 1066800 w 2594031"/>
              <a:gd name="connsiteY18" fmla="*/ 502920 h 746760"/>
              <a:gd name="connsiteX19" fmla="*/ 944880 w 2594031"/>
              <a:gd name="connsiteY19" fmla="*/ 472440 h 746760"/>
              <a:gd name="connsiteX20" fmla="*/ 853440 w 2594031"/>
              <a:gd name="connsiteY20" fmla="*/ 411480 h 746760"/>
              <a:gd name="connsiteX21" fmla="*/ 1005840 w 2594031"/>
              <a:gd name="connsiteY21" fmla="*/ 365760 h 746760"/>
              <a:gd name="connsiteX22" fmla="*/ 1051560 w 2594031"/>
              <a:gd name="connsiteY22" fmla="*/ 350520 h 746760"/>
              <a:gd name="connsiteX23" fmla="*/ 1524000 w 2594031"/>
              <a:gd name="connsiteY23" fmla="*/ 335280 h 746760"/>
              <a:gd name="connsiteX24" fmla="*/ 1478280 w 2594031"/>
              <a:gd name="connsiteY24" fmla="*/ 320040 h 746760"/>
              <a:gd name="connsiteX25" fmla="*/ 1417320 w 2594031"/>
              <a:gd name="connsiteY25" fmla="*/ 182880 h 746760"/>
              <a:gd name="connsiteX26" fmla="*/ 1371600 w 2594031"/>
              <a:gd name="connsiteY26" fmla="*/ 167640 h 746760"/>
              <a:gd name="connsiteX27" fmla="*/ 1234440 w 2594031"/>
              <a:gd name="connsiteY27" fmla="*/ 182880 h 746760"/>
              <a:gd name="connsiteX28" fmla="*/ 1173480 w 2594031"/>
              <a:gd name="connsiteY28" fmla="*/ 198120 h 746760"/>
              <a:gd name="connsiteX29" fmla="*/ 1143000 w 2594031"/>
              <a:gd name="connsiteY29" fmla="*/ 152400 h 746760"/>
              <a:gd name="connsiteX30" fmla="*/ 1264920 w 2594031"/>
              <a:gd name="connsiteY30" fmla="*/ 15240 h 746760"/>
              <a:gd name="connsiteX31" fmla="*/ 1310640 w 2594031"/>
              <a:gd name="connsiteY31" fmla="*/ 0 h 746760"/>
              <a:gd name="connsiteX32" fmla="*/ 1463040 w 2594031"/>
              <a:gd name="connsiteY32" fmla="*/ 15240 h 746760"/>
              <a:gd name="connsiteX33" fmla="*/ 1508760 w 2594031"/>
              <a:gd name="connsiteY33" fmla="*/ 30480 h 746760"/>
              <a:gd name="connsiteX34" fmla="*/ 1539240 w 2594031"/>
              <a:gd name="connsiteY34" fmla="*/ 76200 h 746760"/>
              <a:gd name="connsiteX35" fmla="*/ 1584960 w 2594031"/>
              <a:gd name="connsiteY35" fmla="*/ 91440 h 746760"/>
              <a:gd name="connsiteX36" fmla="*/ 1630680 w 2594031"/>
              <a:gd name="connsiteY36" fmla="*/ 121920 h 746760"/>
              <a:gd name="connsiteX37" fmla="*/ 1661160 w 2594031"/>
              <a:gd name="connsiteY37" fmla="*/ 167640 h 746760"/>
              <a:gd name="connsiteX38" fmla="*/ 1706880 w 2594031"/>
              <a:gd name="connsiteY38" fmla="*/ 213360 h 746760"/>
              <a:gd name="connsiteX39" fmla="*/ 1752600 w 2594031"/>
              <a:gd name="connsiteY39" fmla="*/ 365760 h 746760"/>
              <a:gd name="connsiteX40" fmla="*/ 1813560 w 2594031"/>
              <a:gd name="connsiteY40" fmla="*/ 457200 h 746760"/>
              <a:gd name="connsiteX41" fmla="*/ 1996440 w 2594031"/>
              <a:gd name="connsiteY41" fmla="*/ 533400 h 746760"/>
              <a:gd name="connsiteX42" fmla="*/ 2240280 w 2594031"/>
              <a:gd name="connsiteY42" fmla="*/ 548640 h 746760"/>
              <a:gd name="connsiteX43" fmla="*/ 2423160 w 2594031"/>
              <a:gd name="connsiteY43" fmla="*/ 502920 h 746760"/>
              <a:gd name="connsiteX44" fmla="*/ 2484120 w 2594031"/>
              <a:gd name="connsiteY44" fmla="*/ 365760 h 746760"/>
              <a:gd name="connsiteX45" fmla="*/ 2499360 w 2594031"/>
              <a:gd name="connsiteY45" fmla="*/ 320040 h 746760"/>
              <a:gd name="connsiteX46" fmla="*/ 2529840 w 2594031"/>
              <a:gd name="connsiteY46" fmla="*/ 274320 h 746760"/>
              <a:gd name="connsiteX47" fmla="*/ 2560320 w 2594031"/>
              <a:gd name="connsiteY47" fmla="*/ 167640 h 746760"/>
              <a:gd name="connsiteX48" fmla="*/ 2590800 w 2594031"/>
              <a:gd name="connsiteY48" fmla="*/ 121920 h 746760"/>
              <a:gd name="connsiteX49" fmla="*/ 2590800 w 2594031"/>
              <a:gd name="connsiteY49" fmla="*/ 0 h 74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594031" h="746760">
                <a:moveTo>
                  <a:pt x="0" y="0"/>
                </a:moveTo>
                <a:cubicBezTo>
                  <a:pt x="54597" y="43678"/>
                  <a:pt x="78375" y="50070"/>
                  <a:pt x="106680" y="106680"/>
                </a:cubicBezTo>
                <a:cubicBezTo>
                  <a:pt x="145008" y="183336"/>
                  <a:pt x="86776" y="147736"/>
                  <a:pt x="182880" y="243840"/>
                </a:cubicBezTo>
                <a:cubicBezTo>
                  <a:pt x="213360" y="274320"/>
                  <a:pt x="250410" y="299414"/>
                  <a:pt x="274320" y="335280"/>
                </a:cubicBezTo>
                <a:cubicBezTo>
                  <a:pt x="313711" y="394366"/>
                  <a:pt x="287424" y="375208"/>
                  <a:pt x="350520" y="396240"/>
                </a:cubicBezTo>
                <a:cubicBezTo>
                  <a:pt x="360680" y="411480"/>
                  <a:pt x="368048" y="429008"/>
                  <a:pt x="381000" y="441960"/>
                </a:cubicBezTo>
                <a:cubicBezTo>
                  <a:pt x="393952" y="454912"/>
                  <a:pt x="415278" y="458137"/>
                  <a:pt x="426720" y="472440"/>
                </a:cubicBezTo>
                <a:cubicBezTo>
                  <a:pt x="436755" y="484984"/>
                  <a:pt x="433049" y="504794"/>
                  <a:pt x="441960" y="518160"/>
                </a:cubicBezTo>
                <a:cubicBezTo>
                  <a:pt x="453915" y="536093"/>
                  <a:pt x="474448" y="546867"/>
                  <a:pt x="487680" y="563880"/>
                </a:cubicBezTo>
                <a:cubicBezTo>
                  <a:pt x="510170" y="592796"/>
                  <a:pt x="548640" y="655320"/>
                  <a:pt x="548640" y="655320"/>
                </a:cubicBezTo>
                <a:cubicBezTo>
                  <a:pt x="556509" y="686796"/>
                  <a:pt x="556783" y="745983"/>
                  <a:pt x="609600" y="746760"/>
                </a:cubicBezTo>
                <a:lnTo>
                  <a:pt x="1600200" y="731520"/>
                </a:lnTo>
                <a:cubicBezTo>
                  <a:pt x="1705006" y="661649"/>
                  <a:pt x="1656887" y="682144"/>
                  <a:pt x="1737360" y="655320"/>
                </a:cubicBezTo>
                <a:cubicBezTo>
                  <a:pt x="1747520" y="640080"/>
                  <a:pt x="1753537" y="621042"/>
                  <a:pt x="1767840" y="609600"/>
                </a:cubicBezTo>
                <a:cubicBezTo>
                  <a:pt x="1780384" y="599565"/>
                  <a:pt x="1824919" y="605719"/>
                  <a:pt x="1813560" y="594360"/>
                </a:cubicBezTo>
                <a:cubicBezTo>
                  <a:pt x="1790842" y="571642"/>
                  <a:pt x="1752600" y="574040"/>
                  <a:pt x="1722120" y="563880"/>
                </a:cubicBezTo>
                <a:lnTo>
                  <a:pt x="1676400" y="548640"/>
                </a:lnTo>
                <a:cubicBezTo>
                  <a:pt x="1635907" y="535142"/>
                  <a:pt x="1598380" y="520533"/>
                  <a:pt x="1554480" y="518160"/>
                </a:cubicBezTo>
                <a:cubicBezTo>
                  <a:pt x="1392078" y="509381"/>
                  <a:pt x="1229360" y="508000"/>
                  <a:pt x="1066800" y="502920"/>
                </a:cubicBezTo>
                <a:cubicBezTo>
                  <a:pt x="1026160" y="492760"/>
                  <a:pt x="979735" y="495677"/>
                  <a:pt x="944880" y="472440"/>
                </a:cubicBezTo>
                <a:lnTo>
                  <a:pt x="853440" y="411480"/>
                </a:lnTo>
                <a:cubicBezTo>
                  <a:pt x="1070741" y="339046"/>
                  <a:pt x="844613" y="411825"/>
                  <a:pt x="1005840" y="365760"/>
                </a:cubicBezTo>
                <a:cubicBezTo>
                  <a:pt x="1021286" y="361347"/>
                  <a:pt x="1035523" y="351463"/>
                  <a:pt x="1051560" y="350520"/>
                </a:cubicBezTo>
                <a:cubicBezTo>
                  <a:pt x="1208850" y="341268"/>
                  <a:pt x="1366520" y="340360"/>
                  <a:pt x="1524000" y="335280"/>
                </a:cubicBezTo>
                <a:cubicBezTo>
                  <a:pt x="1508760" y="330200"/>
                  <a:pt x="1487617" y="333112"/>
                  <a:pt x="1478280" y="320040"/>
                </a:cubicBezTo>
                <a:cubicBezTo>
                  <a:pt x="1444130" y="272231"/>
                  <a:pt x="1464412" y="220553"/>
                  <a:pt x="1417320" y="182880"/>
                </a:cubicBezTo>
                <a:cubicBezTo>
                  <a:pt x="1404776" y="172845"/>
                  <a:pt x="1386840" y="172720"/>
                  <a:pt x="1371600" y="167640"/>
                </a:cubicBezTo>
                <a:cubicBezTo>
                  <a:pt x="1325880" y="172720"/>
                  <a:pt x="1279906" y="175885"/>
                  <a:pt x="1234440" y="182880"/>
                </a:cubicBezTo>
                <a:cubicBezTo>
                  <a:pt x="1213738" y="186065"/>
                  <a:pt x="1193351" y="204744"/>
                  <a:pt x="1173480" y="198120"/>
                </a:cubicBezTo>
                <a:cubicBezTo>
                  <a:pt x="1156104" y="192328"/>
                  <a:pt x="1153160" y="167640"/>
                  <a:pt x="1143000" y="152400"/>
                </a:cubicBezTo>
                <a:cubicBezTo>
                  <a:pt x="1193014" y="77379"/>
                  <a:pt x="1192013" y="56901"/>
                  <a:pt x="1264920" y="15240"/>
                </a:cubicBezTo>
                <a:cubicBezTo>
                  <a:pt x="1278868" y="7270"/>
                  <a:pt x="1295400" y="5080"/>
                  <a:pt x="1310640" y="0"/>
                </a:cubicBezTo>
                <a:cubicBezTo>
                  <a:pt x="1361440" y="5080"/>
                  <a:pt x="1412580" y="7477"/>
                  <a:pt x="1463040" y="15240"/>
                </a:cubicBezTo>
                <a:cubicBezTo>
                  <a:pt x="1478918" y="17683"/>
                  <a:pt x="1496216" y="20445"/>
                  <a:pt x="1508760" y="30480"/>
                </a:cubicBezTo>
                <a:cubicBezTo>
                  <a:pt x="1523063" y="41922"/>
                  <a:pt x="1524937" y="64758"/>
                  <a:pt x="1539240" y="76200"/>
                </a:cubicBezTo>
                <a:cubicBezTo>
                  <a:pt x="1551784" y="86235"/>
                  <a:pt x="1570592" y="84256"/>
                  <a:pt x="1584960" y="91440"/>
                </a:cubicBezTo>
                <a:cubicBezTo>
                  <a:pt x="1601343" y="99631"/>
                  <a:pt x="1615440" y="111760"/>
                  <a:pt x="1630680" y="121920"/>
                </a:cubicBezTo>
                <a:cubicBezTo>
                  <a:pt x="1640840" y="137160"/>
                  <a:pt x="1649434" y="153569"/>
                  <a:pt x="1661160" y="167640"/>
                </a:cubicBezTo>
                <a:cubicBezTo>
                  <a:pt x="1674958" y="184197"/>
                  <a:pt x="1696187" y="194647"/>
                  <a:pt x="1706880" y="213360"/>
                </a:cubicBezTo>
                <a:cubicBezTo>
                  <a:pt x="1792072" y="362447"/>
                  <a:pt x="1620147" y="167081"/>
                  <a:pt x="1752600" y="365760"/>
                </a:cubicBezTo>
                <a:cubicBezTo>
                  <a:pt x="1772920" y="396240"/>
                  <a:pt x="1783080" y="436880"/>
                  <a:pt x="1813560" y="457200"/>
                </a:cubicBezTo>
                <a:cubicBezTo>
                  <a:pt x="1910811" y="522034"/>
                  <a:pt x="1885652" y="523328"/>
                  <a:pt x="1996440" y="533400"/>
                </a:cubicBezTo>
                <a:cubicBezTo>
                  <a:pt x="2077544" y="540773"/>
                  <a:pt x="2159000" y="543560"/>
                  <a:pt x="2240280" y="548640"/>
                </a:cubicBezTo>
                <a:cubicBezTo>
                  <a:pt x="2316536" y="540167"/>
                  <a:pt x="2370663" y="555417"/>
                  <a:pt x="2423160" y="502920"/>
                </a:cubicBezTo>
                <a:cubicBezTo>
                  <a:pt x="2459386" y="466694"/>
                  <a:pt x="2469030" y="411031"/>
                  <a:pt x="2484120" y="365760"/>
                </a:cubicBezTo>
                <a:cubicBezTo>
                  <a:pt x="2489200" y="350520"/>
                  <a:pt x="2490449" y="333406"/>
                  <a:pt x="2499360" y="320040"/>
                </a:cubicBezTo>
                <a:cubicBezTo>
                  <a:pt x="2509520" y="304800"/>
                  <a:pt x="2521649" y="290703"/>
                  <a:pt x="2529840" y="274320"/>
                </a:cubicBezTo>
                <a:cubicBezTo>
                  <a:pt x="2559497" y="215006"/>
                  <a:pt x="2531022" y="236001"/>
                  <a:pt x="2560320" y="167640"/>
                </a:cubicBezTo>
                <a:cubicBezTo>
                  <a:pt x="2567535" y="150805"/>
                  <a:pt x="2587523" y="139941"/>
                  <a:pt x="2590800" y="121920"/>
                </a:cubicBezTo>
                <a:cubicBezTo>
                  <a:pt x="2598070" y="81936"/>
                  <a:pt x="2590800" y="40640"/>
                  <a:pt x="259080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11760" y="314096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 </a:t>
            </a:r>
            <a:r>
              <a:rPr lang="en-US" dirty="0" err="1" smtClean="0"/>
              <a:t>litros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71957" y="314096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</a:t>
            </a:r>
            <a:r>
              <a:rPr lang="en-US" dirty="0" err="1" smtClean="0"/>
              <a:t>litros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Decomposição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Temos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recipientes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usarmos</a:t>
            </a:r>
            <a:r>
              <a:rPr lang="en-US" dirty="0" smtClean="0"/>
              <a:t> o de 3</a:t>
            </a:r>
          </a:p>
          <a:p>
            <a:pPr lvl="2"/>
            <a:r>
              <a:rPr lang="en-US" dirty="0" smtClean="0"/>
              <a:t>4 = 3+1</a:t>
            </a:r>
          </a:p>
          <a:p>
            <a:pPr lvl="2"/>
            <a:r>
              <a:rPr lang="en-US" dirty="0" err="1" smtClean="0"/>
              <a:t>Precisamos</a:t>
            </a:r>
            <a:r>
              <a:rPr lang="en-US" dirty="0" smtClean="0"/>
              <a:t> de 01 </a:t>
            </a:r>
            <a:r>
              <a:rPr lang="en-US" dirty="0" err="1" smtClean="0"/>
              <a:t>litro</a:t>
            </a:r>
            <a:endParaRPr lang="en-US" dirty="0" smtClean="0"/>
          </a:p>
          <a:p>
            <a:pPr lvl="1"/>
            <a:r>
              <a:rPr lang="en-US" dirty="0" smtClean="0"/>
              <a:t>Se </a:t>
            </a:r>
            <a:r>
              <a:rPr lang="en-US" dirty="0" err="1" smtClean="0"/>
              <a:t>usarmos</a:t>
            </a:r>
            <a:r>
              <a:rPr lang="en-US" dirty="0" smtClean="0"/>
              <a:t> o de 5</a:t>
            </a:r>
          </a:p>
          <a:p>
            <a:pPr lvl="2"/>
            <a:r>
              <a:rPr lang="en-US" dirty="0" smtClean="0"/>
              <a:t>4 = 5-1</a:t>
            </a:r>
          </a:p>
          <a:p>
            <a:pPr lvl="2"/>
            <a:r>
              <a:rPr lang="en-US" dirty="0" err="1" smtClean="0"/>
              <a:t>Precisamos</a:t>
            </a:r>
            <a:r>
              <a:rPr lang="en-US" dirty="0" smtClean="0"/>
              <a:t> remover 01 </a:t>
            </a:r>
            <a:r>
              <a:rPr lang="en-US" dirty="0" err="1" smtClean="0"/>
              <a:t>litro</a:t>
            </a:r>
            <a:endParaRPr lang="en-US" dirty="0" smtClean="0"/>
          </a:p>
          <a:p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seja</a:t>
            </a:r>
            <a:r>
              <a:rPr lang="en-US" dirty="0" smtClean="0"/>
              <a:t>, se </a:t>
            </a:r>
            <a:r>
              <a:rPr lang="en-US" dirty="0" err="1" smtClean="0"/>
              <a:t>soubermos</a:t>
            </a:r>
            <a:r>
              <a:rPr lang="en-US" dirty="0" smtClean="0"/>
              <a:t> </a:t>
            </a:r>
            <a:r>
              <a:rPr lang="en-US" dirty="0" err="1" smtClean="0"/>
              <a:t>obter</a:t>
            </a:r>
            <a:r>
              <a:rPr lang="en-US" dirty="0" smtClean="0"/>
              <a:t> 01 </a:t>
            </a:r>
            <a:r>
              <a:rPr lang="en-US" dirty="0" err="1" smtClean="0"/>
              <a:t>litro</a:t>
            </a:r>
            <a:r>
              <a:rPr lang="en-US" dirty="0" smtClean="0"/>
              <a:t>, </a:t>
            </a:r>
            <a:r>
              <a:rPr lang="en-US" dirty="0" err="1" smtClean="0"/>
              <a:t>resolvemos</a:t>
            </a:r>
            <a:r>
              <a:rPr lang="en-US" dirty="0" smtClean="0"/>
              <a:t> o </a:t>
            </a:r>
            <a:r>
              <a:rPr lang="en-US" dirty="0" err="1" smtClean="0"/>
              <a:t>problema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6" name="Fluxograma: Disco magnético 5"/>
          <p:cNvSpPr/>
          <p:nvPr/>
        </p:nvSpPr>
        <p:spPr>
          <a:xfrm>
            <a:off x="5572132" y="1357298"/>
            <a:ext cx="428628" cy="734791"/>
          </a:xfrm>
          <a:prstGeom prst="flowChartMagneticDisk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pt-BR" dirty="0"/>
          </a:p>
        </p:txBody>
      </p:sp>
      <p:sp>
        <p:nvSpPr>
          <p:cNvPr id="7" name="Fluxograma: Disco magnético 6"/>
          <p:cNvSpPr/>
          <p:nvPr/>
        </p:nvSpPr>
        <p:spPr>
          <a:xfrm>
            <a:off x="6286512" y="1000108"/>
            <a:ext cx="666755" cy="114300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6786578" y="4357694"/>
            <a:ext cx="229582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  <a:sym typeface="Wingdings" pitchFamily="2" charset="2"/>
              </a:rPr>
              <a:t> </a:t>
            </a:r>
            <a:r>
              <a:rPr lang="pt-BR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Decomposição</a:t>
            </a:r>
            <a:endParaRPr lang="pt-BR" b="1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9" name="Fluxograma: Disco magnético 8"/>
          <p:cNvSpPr/>
          <p:nvPr/>
        </p:nvSpPr>
        <p:spPr>
          <a:xfrm>
            <a:off x="1428728" y="5286388"/>
            <a:ext cx="428628" cy="734791"/>
          </a:xfrm>
          <a:prstGeom prst="flowChartMagneticDisk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pt-BR" dirty="0"/>
          </a:p>
        </p:txBody>
      </p:sp>
      <p:sp>
        <p:nvSpPr>
          <p:cNvPr id="10" name="Fluxograma: Disco magnético 9"/>
          <p:cNvSpPr/>
          <p:nvPr/>
        </p:nvSpPr>
        <p:spPr>
          <a:xfrm>
            <a:off x="2285984" y="5286388"/>
            <a:ext cx="428628" cy="734791"/>
          </a:xfrm>
          <a:prstGeom prst="flowChartMagneticDisk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pt-BR" dirty="0"/>
          </a:p>
        </p:txBody>
      </p:sp>
      <p:sp>
        <p:nvSpPr>
          <p:cNvPr id="11" name="Fluxograma: Disco magnético 10"/>
          <p:cNvSpPr/>
          <p:nvPr/>
        </p:nvSpPr>
        <p:spPr>
          <a:xfrm>
            <a:off x="3143240" y="5214950"/>
            <a:ext cx="666755" cy="114300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928794" y="550070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+</a:t>
            </a:r>
            <a:endParaRPr lang="pt-BR" b="1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2786050" y="550070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+</a:t>
            </a:r>
            <a:endParaRPr lang="pt-BR" b="1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3966930" y="5500702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=  1L</a:t>
            </a:r>
            <a:endParaRPr lang="pt-BR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0" grpId="0" build="allAtOnce" animBg="1"/>
      <p:bldP spid="11" grpId="0" build="allAtOnce" animBg="1"/>
      <p:bldP spid="12" grpId="0" build="allAtOnce"/>
      <p:bldP spid="13" grpId="0" build="allAtOnce"/>
      <p:bldP spid="14" grpId="0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Decomposição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Ok … sabemos como obter 01 litro … vamos ao algoritmo</a:t>
            </a:r>
          </a:p>
          <a:p>
            <a:r>
              <a:rPr lang="pt-BR" dirty="0" smtClean="0"/>
              <a:t>Algoritmo:</a:t>
            </a:r>
          </a:p>
          <a:p>
            <a:pPr lvl="1"/>
            <a:r>
              <a:rPr lang="pt-BR" dirty="0" smtClean="0"/>
              <a:t>Obtenha 01 litro</a:t>
            </a:r>
          </a:p>
          <a:p>
            <a:pPr lvl="1"/>
            <a:r>
              <a:rPr lang="pt-BR" dirty="0" smtClean="0"/>
              <a:t>Adicione 01 litro ao recipiente de 05 litros</a:t>
            </a:r>
          </a:p>
          <a:p>
            <a:pPr lvl="1"/>
            <a:r>
              <a:rPr lang="pt-BR" dirty="0" smtClean="0"/>
              <a:t>Encha o recipiente de 03 litros</a:t>
            </a:r>
          </a:p>
          <a:p>
            <a:pPr lvl="1"/>
            <a:r>
              <a:rPr lang="en-US" dirty="0" err="1" smtClean="0"/>
              <a:t>Transfira</a:t>
            </a:r>
            <a:r>
              <a:rPr lang="en-US" dirty="0" smtClean="0"/>
              <a:t> o </a:t>
            </a:r>
            <a:r>
              <a:rPr lang="en-US" dirty="0" err="1" smtClean="0"/>
              <a:t>conteúdo</a:t>
            </a:r>
            <a:r>
              <a:rPr lang="en-US" dirty="0" smtClean="0"/>
              <a:t> do </a:t>
            </a:r>
            <a:r>
              <a:rPr lang="en-US" dirty="0" err="1" smtClean="0"/>
              <a:t>recipiente</a:t>
            </a:r>
            <a:r>
              <a:rPr lang="en-US" dirty="0" smtClean="0"/>
              <a:t> de 03 </a:t>
            </a:r>
            <a:r>
              <a:rPr lang="en-US" dirty="0" err="1" smtClean="0"/>
              <a:t>litros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o </a:t>
            </a:r>
            <a:r>
              <a:rPr lang="en-US" dirty="0" err="1" smtClean="0"/>
              <a:t>recipiente</a:t>
            </a:r>
            <a:r>
              <a:rPr lang="en-US" dirty="0" smtClean="0"/>
              <a:t> de 05 </a:t>
            </a:r>
            <a:r>
              <a:rPr lang="en-US" dirty="0" err="1" smtClean="0"/>
              <a:t>litros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Decomposição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Obtendo</a:t>
            </a:r>
            <a:r>
              <a:rPr lang="en-US" dirty="0" smtClean="0"/>
              <a:t> 01 </a:t>
            </a:r>
            <a:r>
              <a:rPr lang="en-US" dirty="0" err="1" smtClean="0"/>
              <a:t>litro</a:t>
            </a:r>
            <a:endParaRPr lang="en-US" dirty="0" smtClean="0"/>
          </a:p>
          <a:p>
            <a:pPr lvl="1"/>
            <a:r>
              <a:rPr lang="en-US" dirty="0" err="1" smtClean="0"/>
              <a:t>Encha</a:t>
            </a:r>
            <a:r>
              <a:rPr lang="en-US" dirty="0" smtClean="0"/>
              <a:t> o </a:t>
            </a:r>
            <a:r>
              <a:rPr lang="en-US" dirty="0" err="1" smtClean="0"/>
              <a:t>recipiente</a:t>
            </a:r>
            <a:r>
              <a:rPr lang="en-US" dirty="0" smtClean="0"/>
              <a:t> de 03 </a:t>
            </a:r>
            <a:r>
              <a:rPr lang="en-US" dirty="0" err="1" smtClean="0"/>
              <a:t>litros</a:t>
            </a:r>
            <a:endParaRPr lang="en-US" dirty="0" smtClean="0"/>
          </a:p>
          <a:p>
            <a:pPr lvl="1"/>
            <a:r>
              <a:rPr lang="pt-BR" dirty="0" smtClean="0"/>
              <a:t>Transfira o conteúdo do recipiente de 3 litros para o recipiente de 5 litros</a:t>
            </a:r>
          </a:p>
          <a:p>
            <a:pPr lvl="1"/>
            <a:r>
              <a:rPr lang="pt-BR" dirty="0" smtClean="0"/>
              <a:t>Encha o recipiente de 3 litros</a:t>
            </a:r>
          </a:p>
          <a:p>
            <a:pPr lvl="1"/>
            <a:r>
              <a:rPr lang="pt-BR" dirty="0" smtClean="0"/>
              <a:t>Com o conteúdo do recipiente de 3 litros, complete o recipiente de 5 litros</a:t>
            </a:r>
          </a:p>
          <a:p>
            <a:pPr lvl="1"/>
            <a:r>
              <a:rPr lang="pt-BR" dirty="0" smtClean="0"/>
              <a:t>Esvazie o recipiente de 5 litros</a:t>
            </a:r>
          </a:p>
          <a:p>
            <a:pPr lvl="1"/>
            <a:r>
              <a:rPr lang="pt-BR" dirty="0" smtClean="0">
                <a:solidFill>
                  <a:srgbClr val="00B050"/>
                </a:solidFill>
              </a:rPr>
              <a:t>Adicione 01 litro ao recipiente de 05 litros</a:t>
            </a:r>
          </a:p>
          <a:p>
            <a:pPr lvl="1"/>
            <a:r>
              <a:rPr lang="pt-BR" dirty="0" smtClean="0">
                <a:solidFill>
                  <a:srgbClr val="00B050"/>
                </a:solidFill>
              </a:rPr>
              <a:t>Encha o recipiente de 03 litros</a:t>
            </a:r>
          </a:p>
          <a:p>
            <a:pPr lvl="1"/>
            <a:r>
              <a:rPr lang="en-US" dirty="0" err="1" smtClean="0">
                <a:solidFill>
                  <a:srgbClr val="00B050"/>
                </a:solidFill>
              </a:rPr>
              <a:t>Transfira</a:t>
            </a:r>
            <a:r>
              <a:rPr lang="en-US" dirty="0" smtClean="0">
                <a:solidFill>
                  <a:srgbClr val="00B050"/>
                </a:solidFill>
              </a:rPr>
              <a:t> o </a:t>
            </a:r>
            <a:r>
              <a:rPr lang="en-US" dirty="0" err="1" smtClean="0">
                <a:solidFill>
                  <a:srgbClr val="00B050"/>
                </a:solidFill>
              </a:rPr>
              <a:t>conteúdo</a:t>
            </a:r>
            <a:r>
              <a:rPr lang="en-US" dirty="0" smtClean="0">
                <a:solidFill>
                  <a:srgbClr val="00B050"/>
                </a:solidFill>
              </a:rPr>
              <a:t> do </a:t>
            </a:r>
            <a:r>
              <a:rPr lang="en-US" dirty="0" err="1" smtClean="0">
                <a:solidFill>
                  <a:srgbClr val="00B050"/>
                </a:solidFill>
              </a:rPr>
              <a:t>recipiente</a:t>
            </a:r>
            <a:r>
              <a:rPr lang="en-US" dirty="0" smtClean="0">
                <a:solidFill>
                  <a:srgbClr val="00B050"/>
                </a:solidFill>
              </a:rPr>
              <a:t> de 03 </a:t>
            </a:r>
            <a:r>
              <a:rPr lang="en-US" dirty="0" err="1" smtClean="0">
                <a:solidFill>
                  <a:srgbClr val="00B050"/>
                </a:solidFill>
              </a:rPr>
              <a:t>litros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para</a:t>
            </a:r>
            <a:r>
              <a:rPr lang="en-US" dirty="0" smtClean="0">
                <a:solidFill>
                  <a:srgbClr val="00B050"/>
                </a:solidFill>
              </a:rPr>
              <a:t> o </a:t>
            </a:r>
            <a:r>
              <a:rPr lang="en-US" dirty="0" err="1" smtClean="0">
                <a:solidFill>
                  <a:srgbClr val="00B050"/>
                </a:solidFill>
              </a:rPr>
              <a:t>recipiente</a:t>
            </a:r>
            <a:r>
              <a:rPr lang="en-US" dirty="0" smtClean="0">
                <a:solidFill>
                  <a:srgbClr val="00B050"/>
                </a:solidFill>
              </a:rPr>
              <a:t> de 05 </a:t>
            </a:r>
            <a:r>
              <a:rPr lang="en-US" dirty="0" err="1" smtClean="0">
                <a:solidFill>
                  <a:srgbClr val="00B050"/>
                </a:solidFill>
              </a:rPr>
              <a:t>litros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sp>
        <p:nvSpPr>
          <p:cNvPr id="6" name="Fluxograma: Disco magnético 5"/>
          <p:cNvSpPr/>
          <p:nvPr/>
        </p:nvSpPr>
        <p:spPr>
          <a:xfrm>
            <a:off x="5072066" y="571480"/>
            <a:ext cx="428628" cy="734791"/>
          </a:xfrm>
          <a:prstGeom prst="flowChartMagneticDisk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pt-BR" dirty="0"/>
          </a:p>
        </p:txBody>
      </p:sp>
      <p:sp>
        <p:nvSpPr>
          <p:cNvPr id="7" name="Fluxograma: Disco magnético 6"/>
          <p:cNvSpPr/>
          <p:nvPr/>
        </p:nvSpPr>
        <p:spPr>
          <a:xfrm>
            <a:off x="5929322" y="571480"/>
            <a:ext cx="428628" cy="734791"/>
          </a:xfrm>
          <a:prstGeom prst="flowChartMagneticDisk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pt-BR" dirty="0"/>
          </a:p>
        </p:txBody>
      </p:sp>
      <p:sp>
        <p:nvSpPr>
          <p:cNvPr id="8" name="Fluxograma: Disco magnético 7"/>
          <p:cNvSpPr/>
          <p:nvPr/>
        </p:nvSpPr>
        <p:spPr>
          <a:xfrm>
            <a:off x="6786578" y="500042"/>
            <a:ext cx="666755" cy="114300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5572132" y="78579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+</a:t>
            </a:r>
            <a:endParaRPr lang="pt-BR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6429388" y="78579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+</a:t>
            </a:r>
            <a:endParaRPr lang="pt-BR" b="1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610268" y="78579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=  1L</a:t>
            </a:r>
            <a:endParaRPr lang="pt-BR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215206" y="4014621"/>
            <a:ext cx="171451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err="1" smtClean="0"/>
              <a:t>sobrou</a:t>
            </a:r>
            <a:r>
              <a:rPr lang="en-US" dirty="0" smtClean="0"/>
              <a:t> 01 </a:t>
            </a:r>
            <a:r>
              <a:rPr lang="en-US" dirty="0" err="1" smtClean="0"/>
              <a:t>litro</a:t>
            </a:r>
            <a:r>
              <a:rPr lang="en-US" dirty="0" smtClean="0"/>
              <a:t> no </a:t>
            </a:r>
            <a:r>
              <a:rPr lang="en-US" dirty="0" err="1" smtClean="0"/>
              <a:t>recipiente</a:t>
            </a:r>
            <a:r>
              <a:rPr lang="en-US" dirty="0" smtClean="0"/>
              <a:t> de 03 </a:t>
            </a:r>
            <a:r>
              <a:rPr lang="en-US" dirty="0" err="1" smtClean="0"/>
              <a:t>litros</a:t>
            </a:r>
            <a:endParaRPr lang="pt-BR" dirty="0"/>
          </a:p>
        </p:txBody>
      </p:sp>
      <p:cxnSp>
        <p:nvCxnSpPr>
          <p:cNvPr id="14" name="Conector de seta reta 13"/>
          <p:cNvCxnSpPr/>
          <p:nvPr/>
        </p:nvCxnSpPr>
        <p:spPr>
          <a:xfrm rot="10800000">
            <a:off x="6000760" y="3929066"/>
            <a:ext cx="1143010" cy="3571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Programa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disciplina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 smtClean="0"/>
              <a:t>Resolução de problemas e desenvolvimento de algoritmos. </a:t>
            </a:r>
          </a:p>
          <a:p>
            <a:r>
              <a:rPr lang="pt-BR" dirty="0" smtClean="0"/>
              <a:t>Análise do problema. </a:t>
            </a:r>
          </a:p>
          <a:p>
            <a:r>
              <a:rPr lang="pt-BR" dirty="0" smtClean="0"/>
              <a:t>Estratégias de solução. </a:t>
            </a:r>
          </a:p>
          <a:p>
            <a:r>
              <a:rPr lang="pt-BR" dirty="0" smtClean="0"/>
              <a:t>Representação e documentação. </a:t>
            </a:r>
          </a:p>
          <a:p>
            <a:r>
              <a:rPr lang="pt-BR" dirty="0" smtClean="0"/>
              <a:t>Programação de algoritmos usando uma linguagem de programação. </a:t>
            </a:r>
          </a:p>
          <a:p>
            <a:r>
              <a:rPr lang="pt-BR" dirty="0" smtClean="0"/>
              <a:t>Estruturação de programas. </a:t>
            </a:r>
          </a:p>
          <a:p>
            <a:r>
              <a:rPr lang="pt-BR" dirty="0" smtClean="0"/>
              <a:t>Noções de tipos e estrutura elementares de dados.</a:t>
            </a:r>
          </a:p>
          <a:p>
            <a:r>
              <a:rPr lang="pt-BR" dirty="0" smtClean="0"/>
              <a:t>Conceito de recursão e sua aplicação.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Posição</a:t>
            </a:r>
            <a:r>
              <a:rPr lang="en-US" dirty="0" smtClean="0"/>
              <a:t> </a:t>
            </a:r>
            <a:r>
              <a:rPr lang="en-US" dirty="0" err="1" smtClean="0"/>
              <a:t>inicial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Posição</a:t>
            </a:r>
            <a:r>
              <a:rPr lang="en-US" dirty="0" smtClean="0"/>
              <a:t> final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Regras</a:t>
            </a:r>
            <a:endParaRPr lang="en-US" dirty="0" smtClean="0"/>
          </a:p>
          <a:p>
            <a:pPr lvl="1"/>
            <a:r>
              <a:rPr lang="pt-BR" dirty="0" smtClean="0"/>
              <a:t>elas podem pular para a casa vizinha (frente ou trás), se ela estiver vazia;</a:t>
            </a:r>
          </a:p>
          <a:p>
            <a:pPr lvl="1"/>
            <a:r>
              <a:rPr lang="pt-BR" dirty="0" smtClean="0"/>
              <a:t>elas podem pular sobre a rã vizinha para uma casa livre (frente ou trás).</a:t>
            </a:r>
          </a:p>
          <a:p>
            <a:pPr lvl="1"/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2857488" y="1869506"/>
            <a:ext cx="1143008" cy="7143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Mais</a:t>
            </a:r>
            <a:r>
              <a:rPr lang="en-US" dirty="0" smtClean="0"/>
              <a:t> um </a:t>
            </a:r>
            <a:r>
              <a:rPr lang="en-US" dirty="0" err="1" smtClean="0"/>
              <a:t>exemplo</a:t>
            </a:r>
            <a:r>
              <a:rPr lang="en-US" dirty="0" smtClean="0"/>
              <a:t> com </a:t>
            </a:r>
            <a:r>
              <a:rPr lang="en-US" dirty="0" err="1" smtClean="0"/>
              <a:t>vocabulário</a:t>
            </a:r>
            <a:r>
              <a:rPr lang="en-US" dirty="0" smtClean="0"/>
              <a:t> </a:t>
            </a:r>
            <a:r>
              <a:rPr lang="en-US" dirty="0" err="1" smtClean="0"/>
              <a:t>livre</a:t>
            </a:r>
            <a:r>
              <a:rPr lang="en-US" dirty="0" smtClean="0"/>
              <a:t>!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pic>
        <p:nvPicPr>
          <p:cNvPr id="25602" name="Picture 2" descr="C:\Documents and Settings\Rodrigo Paes\Configurações locais\Temporary Internet Files\Content.IE5\M9Q1SRO3\MCj0424710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8926" y="2012382"/>
            <a:ext cx="1000132" cy="520328"/>
          </a:xfrm>
          <a:prstGeom prst="rect">
            <a:avLst/>
          </a:prstGeom>
          <a:noFill/>
        </p:spPr>
      </p:pic>
      <p:pic>
        <p:nvPicPr>
          <p:cNvPr id="7" name="Picture 2" descr="C:\Documents and Settings\Rodrigo Paes\Configurações locais\Temporary Internet Files\Content.IE5\M9Q1SRO3\MCj04247100000[1].wmf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C000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4116868" y="2012382"/>
            <a:ext cx="1000132" cy="520328"/>
          </a:xfrm>
          <a:prstGeom prst="rect">
            <a:avLst/>
          </a:prstGeom>
          <a:noFill/>
        </p:spPr>
      </p:pic>
      <p:pic>
        <p:nvPicPr>
          <p:cNvPr id="10" name="Picture 2" descr="C:\Documents and Settings\Rodrigo Paes\Configurações locais\Temporary Internet Files\Content.IE5\M9Q1SRO3\MCj04247100000[1].wmf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00B0F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5246624" y="2012382"/>
            <a:ext cx="1000132" cy="520328"/>
          </a:xfrm>
          <a:prstGeom prst="rect">
            <a:avLst/>
          </a:prstGeom>
          <a:noFill/>
        </p:spPr>
      </p:pic>
      <p:pic>
        <p:nvPicPr>
          <p:cNvPr id="11" name="Picture 2" descr="C:\Documents and Settings\Rodrigo Paes\Configurações locais\Temporary Internet Files\Content.IE5\M9Q1SRO3\MCj04247100000[1].wmf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FFFF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6376380" y="2012382"/>
            <a:ext cx="1000132" cy="520328"/>
          </a:xfrm>
          <a:prstGeom prst="rect">
            <a:avLst/>
          </a:prstGeom>
          <a:noFill/>
        </p:spPr>
      </p:pic>
      <p:pic>
        <p:nvPicPr>
          <p:cNvPr id="12" name="Picture 2" descr="C:\Documents and Settings\Rodrigo Paes\Configurações locais\Temporary Internet Files\Content.IE5\M9Q1SRO3\MCj04247100000[1].wmf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511314" y="2012382"/>
            <a:ext cx="1000132" cy="520328"/>
          </a:xfrm>
          <a:prstGeom prst="rect">
            <a:avLst/>
          </a:prstGeom>
          <a:noFill/>
        </p:spPr>
      </p:pic>
      <p:sp>
        <p:nvSpPr>
          <p:cNvPr id="15" name="Retângulo 14"/>
          <p:cNvSpPr/>
          <p:nvPr/>
        </p:nvSpPr>
        <p:spPr>
          <a:xfrm>
            <a:off x="4000496" y="1869506"/>
            <a:ext cx="1143008" cy="7143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5143504" y="1869506"/>
            <a:ext cx="1143008" cy="7143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6286512" y="1869506"/>
            <a:ext cx="1143008" cy="7143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7429520" y="1869506"/>
            <a:ext cx="1143008" cy="7143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1714480" y="1869506"/>
            <a:ext cx="1143008" cy="7143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3571868" y="18695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4830598" y="18695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pt-BR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5929322" y="18695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7045176" y="18573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pt-BR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188184" y="18573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pt-BR" dirty="0"/>
          </a:p>
        </p:txBody>
      </p:sp>
      <p:sp>
        <p:nvSpPr>
          <p:cNvPr id="25" name="Retângulo 24"/>
          <p:cNvSpPr/>
          <p:nvPr/>
        </p:nvSpPr>
        <p:spPr>
          <a:xfrm>
            <a:off x="2857488" y="3298266"/>
            <a:ext cx="1143008" cy="7143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Picture 2" descr="C:\Documents and Settings\Rodrigo Paes\Configurações locais\Temporary Internet Files\Content.IE5\M9Q1SRO3\MCj04247100000[1].wmf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928926" y="3441142"/>
            <a:ext cx="1000132" cy="520328"/>
          </a:xfrm>
          <a:prstGeom prst="rect">
            <a:avLst/>
          </a:prstGeom>
          <a:noFill/>
        </p:spPr>
      </p:pic>
      <p:pic>
        <p:nvPicPr>
          <p:cNvPr id="27" name="Picture 2" descr="C:\Documents and Settings\Rodrigo Paes\Configurações locais\Temporary Internet Files\Content.IE5\M9Q1SRO3\MCj04247100000[1].wmf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FFFF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4116868" y="3441142"/>
            <a:ext cx="1000132" cy="520328"/>
          </a:xfrm>
          <a:prstGeom prst="rect">
            <a:avLst/>
          </a:prstGeom>
          <a:noFill/>
        </p:spPr>
      </p:pic>
      <p:pic>
        <p:nvPicPr>
          <p:cNvPr id="28" name="Picture 2" descr="C:\Documents and Settings\Rodrigo Paes\Configurações locais\Temporary Internet Files\Content.IE5\M9Q1SRO3\MCj04247100000[1].wmf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00B0F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5246624" y="3441142"/>
            <a:ext cx="1000132" cy="520328"/>
          </a:xfrm>
          <a:prstGeom prst="rect">
            <a:avLst/>
          </a:prstGeom>
          <a:noFill/>
        </p:spPr>
      </p:pic>
      <p:pic>
        <p:nvPicPr>
          <p:cNvPr id="29" name="Picture 2" descr="C:\Documents and Settings\Rodrigo Paes\Configurações locais\Temporary Internet Files\Content.IE5\M9Q1SRO3\MCj04247100000[1].wmf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C000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6376380" y="3441142"/>
            <a:ext cx="1000132" cy="520328"/>
          </a:xfrm>
          <a:prstGeom prst="rect">
            <a:avLst/>
          </a:prstGeom>
          <a:noFill/>
        </p:spPr>
      </p:pic>
      <p:pic>
        <p:nvPicPr>
          <p:cNvPr id="30" name="Picture 2" descr="C:\Documents and Settings\Rodrigo Paes\Configurações locais\Temporary Internet Files\Content.IE5\M9Q1SRO3\MCj0424710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11314" y="3441142"/>
            <a:ext cx="1000132" cy="520328"/>
          </a:xfrm>
          <a:prstGeom prst="rect">
            <a:avLst/>
          </a:prstGeom>
          <a:noFill/>
        </p:spPr>
      </p:pic>
      <p:sp>
        <p:nvSpPr>
          <p:cNvPr id="31" name="Retângulo 30"/>
          <p:cNvSpPr/>
          <p:nvPr/>
        </p:nvSpPr>
        <p:spPr>
          <a:xfrm>
            <a:off x="4000496" y="3298266"/>
            <a:ext cx="1143008" cy="7143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5143504" y="3298266"/>
            <a:ext cx="1143008" cy="7143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>
            <a:off x="6286512" y="3298266"/>
            <a:ext cx="1143008" cy="7143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/>
          <p:cNvSpPr/>
          <p:nvPr/>
        </p:nvSpPr>
        <p:spPr>
          <a:xfrm>
            <a:off x="7429520" y="3298266"/>
            <a:ext cx="1143008" cy="7143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/>
          <p:cNvSpPr/>
          <p:nvPr/>
        </p:nvSpPr>
        <p:spPr>
          <a:xfrm>
            <a:off x="1714480" y="3298266"/>
            <a:ext cx="1143008" cy="7143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aixaDeTexto 35"/>
          <p:cNvSpPr txBox="1"/>
          <p:nvPr/>
        </p:nvSpPr>
        <p:spPr>
          <a:xfrm>
            <a:off x="3571868" y="32982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pt-BR" dirty="0"/>
          </a:p>
        </p:txBody>
      </p:sp>
      <p:sp>
        <p:nvSpPr>
          <p:cNvPr id="37" name="CaixaDeTexto 36"/>
          <p:cNvSpPr txBox="1"/>
          <p:nvPr/>
        </p:nvSpPr>
        <p:spPr>
          <a:xfrm>
            <a:off x="4830598" y="32982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pt-BR" dirty="0"/>
          </a:p>
        </p:txBody>
      </p:sp>
      <p:sp>
        <p:nvSpPr>
          <p:cNvPr id="38" name="CaixaDeTexto 37"/>
          <p:cNvSpPr txBox="1"/>
          <p:nvPr/>
        </p:nvSpPr>
        <p:spPr>
          <a:xfrm>
            <a:off x="5929322" y="32982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pt-BR" dirty="0"/>
          </a:p>
        </p:txBody>
      </p:sp>
      <p:sp>
        <p:nvSpPr>
          <p:cNvPr id="39" name="CaixaDeTexto 38"/>
          <p:cNvSpPr txBox="1"/>
          <p:nvPr/>
        </p:nvSpPr>
        <p:spPr>
          <a:xfrm>
            <a:off x="7045176" y="32861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pt-BR" dirty="0"/>
          </a:p>
        </p:txBody>
      </p:sp>
      <p:sp>
        <p:nvSpPr>
          <p:cNvPr id="40" name="CaixaDeTexto 39"/>
          <p:cNvSpPr txBox="1"/>
          <p:nvPr/>
        </p:nvSpPr>
        <p:spPr>
          <a:xfrm>
            <a:off x="8188184" y="32861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  <p:graphicFrame>
        <p:nvGraphicFramePr>
          <p:cNvPr id="8" name="Espaço Reservado para Conteúdo 7"/>
          <p:cNvGraphicFramePr>
            <a:graphicFrameLocks noGrp="1"/>
          </p:cNvGraphicFramePr>
          <p:nvPr>
            <p:ph idx="1"/>
          </p:nvPr>
        </p:nvGraphicFramePr>
        <p:xfrm>
          <a:off x="928662" y="142852"/>
          <a:ext cx="7329510" cy="6614160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1221585"/>
                <a:gridCol w="1221585"/>
                <a:gridCol w="1221585"/>
                <a:gridCol w="1221585"/>
                <a:gridCol w="1221585"/>
                <a:gridCol w="1221585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14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/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pt-BR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pt-BR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pt-BR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pt-BR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3</a:t>
                      </a:r>
                      <a:endParaRPr lang="pt-BR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3</a:t>
                      </a:r>
                      <a:endParaRPr lang="pt-BR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3</a:t>
                      </a:r>
                      <a:endParaRPr lang="pt-BR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3</a:t>
                      </a:r>
                      <a:endParaRPr lang="pt-BR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3</a:t>
                      </a:r>
                      <a:endParaRPr lang="pt-BR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3</a:t>
                      </a:r>
                      <a:endParaRPr lang="pt-BR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FF3300"/>
                          </a:solidFill>
                        </a:rPr>
                        <a:t>4</a:t>
                      </a:r>
                      <a:endParaRPr lang="pt-BR" sz="1400" b="1" dirty="0">
                        <a:solidFill>
                          <a:srgbClr val="FF33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b="1" dirty="0">
                        <a:solidFill>
                          <a:srgbClr val="FF33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FF3300"/>
                          </a:solidFill>
                        </a:rPr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5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5</a:t>
                      </a:r>
                      <a:endParaRPr lang="pt-BR" sz="1400" b="1" dirty="0">
                        <a:solidFill>
                          <a:srgbClr val="FF33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FF3300"/>
                          </a:solidFill>
                        </a:rPr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5</a:t>
                      </a:r>
                      <a:endParaRPr lang="pt-BR" sz="1400" b="1" dirty="0">
                        <a:solidFill>
                          <a:srgbClr val="FF33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FF3300"/>
                          </a:solidFill>
                        </a:rPr>
                        <a:t>4</a:t>
                      </a:r>
                      <a:endParaRPr lang="pt-BR" sz="14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b="1" dirty="0">
                        <a:solidFill>
                          <a:srgbClr val="FF33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FF3300"/>
                          </a:solidFill>
                        </a:rPr>
                        <a:t>5</a:t>
                      </a:r>
                      <a:endParaRPr lang="pt-BR" sz="1400" b="1" dirty="0">
                        <a:solidFill>
                          <a:srgbClr val="FF33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9" name="Retângulo 8"/>
          <p:cNvSpPr/>
          <p:nvPr/>
        </p:nvSpPr>
        <p:spPr>
          <a:xfrm>
            <a:off x="928662" y="357166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928662" y="571480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928662" y="785794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928662" y="1000108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928662" y="1214422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928662" y="1428736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928662" y="1643050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928662" y="1857364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928662" y="2071678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928662" y="2285992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928662" y="2500306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928662" y="2714620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928662" y="2928934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928662" y="3143248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928662" y="3357562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928662" y="3571876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928662" y="3786190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928662" y="4000504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928662" y="4214818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928662" y="4429132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928662" y="4643446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928662" y="4857760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928662" y="5072074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928662" y="5286388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>
            <a:off x="928662" y="5500702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/>
          <p:cNvSpPr/>
          <p:nvPr/>
        </p:nvSpPr>
        <p:spPr>
          <a:xfrm>
            <a:off x="928662" y="5715016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/>
          <p:cNvSpPr/>
          <p:nvPr/>
        </p:nvSpPr>
        <p:spPr>
          <a:xfrm>
            <a:off x="928662" y="5929330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/>
          <p:nvPr/>
        </p:nvSpPr>
        <p:spPr>
          <a:xfrm>
            <a:off x="928662" y="6143644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/>
          <p:nvPr/>
        </p:nvSpPr>
        <p:spPr>
          <a:xfrm>
            <a:off x="928662" y="6357958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/>
          <p:nvPr/>
        </p:nvSpPr>
        <p:spPr>
          <a:xfrm>
            <a:off x="928662" y="6572272"/>
            <a:ext cx="7358114" cy="2143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 </a:t>
            </a:r>
            <a:r>
              <a:rPr lang="en-US" dirty="0" err="1" smtClean="0"/>
              <a:t>quem</a:t>
            </a:r>
            <a:r>
              <a:rPr lang="en-US" dirty="0" smtClean="0"/>
              <a:t> </a:t>
            </a:r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executar</a:t>
            </a:r>
            <a:r>
              <a:rPr lang="en-US" dirty="0" smtClean="0"/>
              <a:t> </a:t>
            </a:r>
            <a:r>
              <a:rPr lang="en-US" dirty="0" err="1" smtClean="0"/>
              <a:t>esses</a:t>
            </a:r>
            <a:r>
              <a:rPr lang="en-US" dirty="0" smtClean="0"/>
              <a:t> </a:t>
            </a:r>
            <a:r>
              <a:rPr lang="en-US" dirty="0" err="1" smtClean="0"/>
              <a:t>algoritmos</a:t>
            </a:r>
            <a:r>
              <a:rPr lang="en-US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Travessia</a:t>
            </a:r>
            <a:r>
              <a:rPr lang="en-US" dirty="0" smtClean="0"/>
              <a:t> do </a:t>
            </a:r>
            <a:r>
              <a:rPr lang="en-US" dirty="0" err="1" smtClean="0"/>
              <a:t>barco</a:t>
            </a:r>
            <a:endParaRPr lang="en-US" dirty="0" smtClean="0"/>
          </a:p>
          <a:p>
            <a:r>
              <a:rPr lang="en-US" dirty="0" err="1" smtClean="0"/>
              <a:t>Balanças</a:t>
            </a:r>
            <a:endParaRPr lang="en-US" dirty="0" smtClean="0"/>
          </a:p>
          <a:p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minutos</a:t>
            </a:r>
            <a:r>
              <a:rPr lang="en-US" dirty="0" smtClean="0"/>
              <a:t> </a:t>
            </a:r>
            <a:r>
              <a:rPr lang="en-US" dirty="0" err="1" smtClean="0"/>
              <a:t>passados</a:t>
            </a:r>
            <a:endParaRPr lang="en-US" dirty="0" smtClean="0"/>
          </a:p>
          <a:p>
            <a:r>
              <a:rPr lang="en-US" dirty="0" err="1" smtClean="0"/>
              <a:t>Baldes</a:t>
            </a:r>
            <a:endParaRPr lang="en-US" dirty="0" smtClean="0"/>
          </a:p>
          <a:p>
            <a:r>
              <a:rPr lang="en-US" dirty="0" err="1" smtClean="0"/>
              <a:t>Rãs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 </a:t>
            </a:r>
            <a:r>
              <a:rPr lang="en-US" dirty="0" err="1" smtClean="0"/>
              <a:t>processador</a:t>
            </a:r>
            <a:r>
              <a:rPr lang="en-US" dirty="0" smtClean="0"/>
              <a:t> do </a:t>
            </a:r>
            <a:r>
              <a:rPr lang="en-US" dirty="0" err="1" smtClean="0"/>
              <a:t>algoritmo</a:t>
            </a:r>
            <a:endParaRPr lang="en-US" dirty="0" smtClean="0"/>
          </a:p>
          <a:p>
            <a:pPr lvl="1"/>
            <a:r>
              <a:rPr lang="en-US" dirty="0" err="1" smtClean="0"/>
              <a:t>Próxima</a:t>
            </a:r>
            <a:r>
              <a:rPr lang="en-US" dirty="0" smtClean="0"/>
              <a:t> aula …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Avaliação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Exercícios</a:t>
            </a:r>
            <a:endParaRPr lang="en-US" dirty="0" smtClean="0"/>
          </a:p>
          <a:p>
            <a:r>
              <a:rPr lang="en-US" dirty="0" err="1" smtClean="0"/>
              <a:t>Provas</a:t>
            </a:r>
            <a:endParaRPr lang="en-US" dirty="0" smtClean="0"/>
          </a:p>
          <a:p>
            <a:r>
              <a:rPr lang="en-US" dirty="0" err="1" smtClean="0"/>
              <a:t>Trabalho</a:t>
            </a:r>
            <a:endParaRPr lang="en-US" dirty="0" smtClean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Livro</a:t>
            </a:r>
            <a:endParaRPr lang="en-US" dirty="0" smtClean="0"/>
          </a:p>
          <a:p>
            <a:pPr lvl="1"/>
            <a:r>
              <a:rPr lang="pt-BR" dirty="0" smtClean="0"/>
              <a:t>Evaristo, Jaime. Aprendendo a Programar Programando na Linguagem C, 2008</a:t>
            </a:r>
            <a:endParaRPr lang="en-US" dirty="0" smtClean="0"/>
          </a:p>
          <a:p>
            <a:pPr lvl="1"/>
            <a:r>
              <a:rPr lang="en-US" dirty="0" smtClean="0"/>
              <a:t>Download </a:t>
            </a:r>
            <a:r>
              <a:rPr lang="en-US" dirty="0" err="1" smtClean="0"/>
              <a:t>Grátis</a:t>
            </a:r>
            <a:r>
              <a:rPr lang="en-US" dirty="0" smtClean="0"/>
              <a:t>:</a:t>
            </a:r>
            <a:endParaRPr lang="pt-BR" dirty="0" smtClean="0"/>
          </a:p>
          <a:p>
            <a:pPr lvl="2"/>
            <a:r>
              <a:rPr lang="pt-BR" dirty="0" smtClean="0"/>
              <a:t>http://www.ic.ufal.br/professor/jaime</a:t>
            </a:r>
          </a:p>
          <a:p>
            <a:pPr lvl="2"/>
            <a:r>
              <a:rPr lang="pt-BR" dirty="0" smtClean="0">
                <a:hlinkClick r:id="rId3"/>
              </a:rPr>
              <a:t>jaime@ccen.ufal.br</a:t>
            </a:r>
            <a:endParaRPr lang="pt-BR" dirty="0" smtClean="0"/>
          </a:p>
          <a:p>
            <a:pPr lvl="1"/>
            <a:r>
              <a:rPr lang="en-US" dirty="0" smtClean="0"/>
              <a:t>C </a:t>
            </a:r>
            <a:r>
              <a:rPr lang="en-US" dirty="0" err="1" smtClean="0"/>
              <a:t>completo</a:t>
            </a:r>
            <a:r>
              <a:rPr lang="en-US" dirty="0" smtClean="0"/>
              <a:t> e Total</a:t>
            </a:r>
            <a:endParaRPr lang="pt-BR" dirty="0" smtClean="0"/>
          </a:p>
          <a:p>
            <a:r>
              <a:rPr lang="en-US" dirty="0" err="1" smtClean="0"/>
              <a:t>Citações</a:t>
            </a:r>
            <a:r>
              <a:rPr lang="en-US" dirty="0" smtClean="0"/>
              <a:t> </a:t>
            </a:r>
            <a:r>
              <a:rPr lang="en-US" dirty="0" err="1" smtClean="0"/>
              <a:t>durantes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slides</a:t>
            </a:r>
          </a:p>
          <a:p>
            <a:r>
              <a:rPr lang="en-US" dirty="0" smtClean="0"/>
              <a:t>Internet</a:t>
            </a:r>
          </a:p>
          <a:p>
            <a:pPr lvl="1"/>
            <a:r>
              <a:rPr lang="en-US" dirty="0" smtClean="0"/>
              <a:t>Google It !!</a:t>
            </a:r>
          </a:p>
          <a:p>
            <a:r>
              <a:rPr lang="en-US" dirty="0" smtClean="0"/>
              <a:t>Site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disciplina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https://sites.google.com/site/ldsicufal/disciplinas/programao_i</a:t>
            </a:r>
            <a:endParaRPr lang="en-US" dirty="0" smtClean="0"/>
          </a:p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Exercícios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Utilizaremos o Huxley</a:t>
            </a:r>
          </a:p>
          <a:p>
            <a:pPr lvl="1"/>
            <a:r>
              <a:rPr lang="en-US" dirty="0" smtClean="0"/>
              <a:t>www.thehuxley.com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Datas de entrega definidas no próprio </a:t>
            </a:r>
            <a:r>
              <a:rPr lang="pt-BR" dirty="0" err="1" smtClean="0"/>
              <a:t>huxley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?</a:t>
            </a:r>
            <a:endParaRPr lang="pt-BR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programar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ser </a:t>
            </a:r>
            <a:r>
              <a:rPr lang="en-US" dirty="0" err="1" smtClean="0"/>
              <a:t>divertido</a:t>
            </a:r>
            <a:r>
              <a:rPr lang="en-US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Nós</a:t>
            </a:r>
            <a:r>
              <a:rPr lang="en-US" dirty="0" smtClean="0"/>
              <a:t> </a:t>
            </a:r>
            <a:r>
              <a:rPr lang="en-US" dirty="0" err="1" smtClean="0"/>
              <a:t>sempre</a:t>
            </a:r>
            <a:r>
              <a:rPr lang="en-US" dirty="0" smtClean="0"/>
              <a:t> </a:t>
            </a:r>
            <a:r>
              <a:rPr lang="en-US" dirty="0" err="1" smtClean="0"/>
              <a:t>adoramos</a:t>
            </a:r>
            <a:r>
              <a:rPr lang="en-US" dirty="0" smtClean="0"/>
              <a:t> “</a:t>
            </a:r>
            <a:r>
              <a:rPr lang="en-US" dirty="0" err="1" smtClean="0"/>
              <a:t>fazer</a:t>
            </a:r>
            <a:r>
              <a:rPr lang="en-US" dirty="0" smtClean="0"/>
              <a:t> as </a:t>
            </a:r>
            <a:r>
              <a:rPr lang="en-US" dirty="0" err="1" smtClean="0"/>
              <a:t>coisas</a:t>
            </a:r>
            <a:r>
              <a:rPr lang="en-US" dirty="0" smtClean="0"/>
              <a:t>”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rodrigo@ic.ufal.br</a:t>
            </a: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916832"/>
            <a:ext cx="2944700" cy="2054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9952" y="2132856"/>
            <a:ext cx="3168352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3608" y="4149080"/>
            <a:ext cx="2935213" cy="2204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C-UFA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1706</TotalTime>
  <Words>1449</Words>
  <Application>Microsoft Office PowerPoint</Application>
  <PresentationFormat>On-screen Show (4:3)</PresentationFormat>
  <Paragraphs>596</Paragraphs>
  <Slides>42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IC-UFAL</vt:lpstr>
      <vt:lpstr>Programação I</vt:lpstr>
      <vt:lpstr>PowerPoint Presentation</vt:lpstr>
      <vt:lpstr>Objetivos</vt:lpstr>
      <vt:lpstr>Programa da disciplina</vt:lpstr>
      <vt:lpstr>Avaliação</vt:lpstr>
      <vt:lpstr>Referências</vt:lpstr>
      <vt:lpstr>Exercícios</vt:lpstr>
      <vt:lpstr>Por que?</vt:lpstr>
      <vt:lpstr>Por que programar pode ser divertido?</vt:lpstr>
      <vt:lpstr>Por que programar pode ser divertido?</vt:lpstr>
      <vt:lpstr>Por que programar pode ser divertido?</vt:lpstr>
      <vt:lpstr>Por que programar pode ser divertido?</vt:lpstr>
      <vt:lpstr>Conceitos básicos</vt:lpstr>
      <vt:lpstr>Organização básica de um computador</vt:lpstr>
      <vt:lpstr>Sequência de instruções</vt:lpstr>
      <vt:lpstr>Que tipos de programas você conhece?</vt:lpstr>
      <vt:lpstr>Alguma vez você se preocupou com …</vt:lpstr>
      <vt:lpstr>Mas alguém se preocupou com isso!</vt:lpstr>
      <vt:lpstr>E como isso funciona?</vt:lpstr>
      <vt:lpstr>Voltando aos objetivos dessa disciplina</vt:lpstr>
      <vt:lpstr>Problema 1</vt:lpstr>
      <vt:lpstr>Solução</vt:lpstr>
      <vt:lpstr>Pronto … fizemos!</vt:lpstr>
      <vt:lpstr>Uma balança</vt:lpstr>
      <vt:lpstr>Exaustão:: analisar todas as possibilidades</vt:lpstr>
      <vt:lpstr>Solução :: Algoritmo</vt:lpstr>
      <vt:lpstr>Algoritmo … um pouco mais formal</vt:lpstr>
      <vt:lpstr>Ponto importante!</vt:lpstr>
      <vt:lpstr>PowerPoint Presentation</vt:lpstr>
      <vt:lpstr>Outro exemplo: “que horas são?”</vt:lpstr>
      <vt:lpstr>O algoritmo</vt:lpstr>
      <vt:lpstr>Como entender um algoritmo?</vt:lpstr>
      <vt:lpstr>Como entender um algoritmo?</vt:lpstr>
      <vt:lpstr>Veja o estado</vt:lpstr>
      <vt:lpstr>Como entender um algoritmo?</vt:lpstr>
      <vt:lpstr>Mais exemplos</vt:lpstr>
      <vt:lpstr>Decomposição</vt:lpstr>
      <vt:lpstr>Decomposição</vt:lpstr>
      <vt:lpstr>Decomposição</vt:lpstr>
      <vt:lpstr>Mais um exemplo com vocabulário livre!</vt:lpstr>
      <vt:lpstr>PowerPoint Presentation</vt:lpstr>
      <vt:lpstr>E quem vai executar esses algoritmos?</vt:lpstr>
    </vt:vector>
  </TitlesOfParts>
  <Company>Pessoal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I</dc:title>
  <dc:creator>Rodrigo de Barros Paes</dc:creator>
  <cp:lastModifiedBy>Rodrigo</cp:lastModifiedBy>
  <cp:revision>146</cp:revision>
  <dcterms:created xsi:type="dcterms:W3CDTF">2009-02-19T12:39:44Z</dcterms:created>
  <dcterms:modified xsi:type="dcterms:W3CDTF">2012-11-13T20:04:51Z</dcterms:modified>
</cp:coreProperties>
</file>